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32" r:id="rId3"/>
    <p:sldId id="318" r:id="rId4"/>
    <p:sldId id="345" r:id="rId5"/>
    <p:sldId id="350" r:id="rId6"/>
    <p:sldId id="357" r:id="rId7"/>
    <p:sldId id="282" r:id="rId8"/>
    <p:sldId id="320" r:id="rId9"/>
    <p:sldId id="339" r:id="rId10"/>
    <p:sldId id="337" r:id="rId11"/>
    <p:sldId id="338" r:id="rId12"/>
    <p:sldId id="333" r:id="rId13"/>
    <p:sldId id="341" r:id="rId14"/>
    <p:sldId id="348" r:id="rId15"/>
    <p:sldId id="358" r:id="rId16"/>
    <p:sldId id="340" r:id="rId17"/>
    <p:sldId id="330" r:id="rId18"/>
    <p:sldId id="344" r:id="rId19"/>
    <p:sldId id="347" r:id="rId20"/>
    <p:sldId id="349" r:id="rId21"/>
  </p:sldIdLst>
  <p:sldSz cx="9906000" cy="6858000" type="A4"/>
  <p:notesSz cx="7029450" cy="10158413"/>
  <p:embeddedFontLst>
    <p:embeddedFont>
      <p:font typeface="Ubuntu Condensed" pitchFamily="34" charset="0"/>
      <p:regular r:id="rId24"/>
    </p:embeddedFont>
    <p:embeddedFont>
      <p:font typeface="MS PGothic" pitchFamily="34" charset="-128"/>
      <p:regular r:id="rId25"/>
    </p:embeddedFont>
    <p:embeddedFont>
      <p:font typeface="Ubuntu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Webdings" pitchFamily="18" charset="2"/>
      <p:regular r:id="rId38"/>
    </p:embeddedFont>
  </p:embeddedFontLst>
  <p:defaultTextStyle>
    <a:defPPr>
      <a:defRPr lang="de-DE"/>
    </a:defPPr>
    <a:lvl1pPr algn="l" defTabSz="533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33400" indent="-76200" algn="l" defTabSz="533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069975" indent="-155575" algn="l" defTabSz="533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606550" indent="-234950" algn="l" defTabSz="533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143125" indent="-314325" algn="l" defTabSz="533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CH, KRZYSZTOF (FCRB)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66CA9"/>
    <a:srgbClr val="073773"/>
    <a:srgbClr val="0B4BA1"/>
    <a:srgbClr val="E4E3E5"/>
    <a:srgbClr val="083773"/>
    <a:srgbClr val="D0549B"/>
    <a:srgbClr val="82B4F6"/>
    <a:srgbClr val="CA4290"/>
    <a:srgbClr val="F8BE4A"/>
    <a:srgbClr val="B733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378" y="-504"/>
      </p:cViewPr>
      <p:guideLst>
        <p:guide orient="horz" pos="391"/>
        <p:guide pos="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6861" cy="508489"/>
          </a:xfrm>
          <a:prstGeom prst="rect">
            <a:avLst/>
          </a:prstGeom>
        </p:spPr>
        <p:txBody>
          <a:bodyPr vert="horz" wrap="square" lIns="93964" tIns="46982" rIns="93964" bIns="46982" numCol="1" anchor="t" anchorCtr="0" compatLnSpc="1">
            <a:prstTxWarp prst="textNoShape">
              <a:avLst/>
            </a:prstTxWarp>
          </a:bodyPr>
          <a:lstStyle>
            <a:lvl1pPr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948" y="1"/>
            <a:ext cx="3046861" cy="508489"/>
          </a:xfrm>
          <a:prstGeom prst="rect">
            <a:avLst/>
          </a:prstGeom>
        </p:spPr>
        <p:txBody>
          <a:bodyPr vert="horz" wrap="square" lIns="93964" tIns="46982" rIns="93964" bIns="46982" numCol="1" anchor="t" anchorCtr="0" compatLnSpc="1">
            <a:prstTxWarp prst="textNoShape">
              <a:avLst/>
            </a:prstTxWarp>
          </a:bodyPr>
          <a:lstStyle>
            <a:lvl1pPr algn="r"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EC817130-18AE-4ADB-8CA2-3D2DDE251681}" type="datetime1">
              <a:rPr lang="de-DE"/>
              <a:pPr>
                <a:defRPr/>
              </a:pPr>
              <a:t>18.11.2015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48300"/>
            <a:ext cx="3046861" cy="508488"/>
          </a:xfrm>
          <a:prstGeom prst="rect">
            <a:avLst/>
          </a:prstGeom>
        </p:spPr>
        <p:txBody>
          <a:bodyPr vert="horz" wrap="square" lIns="93964" tIns="46982" rIns="93964" bIns="46982" numCol="1" anchor="b" anchorCtr="0" compatLnSpc="1">
            <a:prstTxWarp prst="textNoShape">
              <a:avLst/>
            </a:prstTxWarp>
          </a:bodyPr>
          <a:lstStyle>
            <a:lvl1pPr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948" y="9648300"/>
            <a:ext cx="3046861" cy="508488"/>
          </a:xfrm>
          <a:prstGeom prst="rect">
            <a:avLst/>
          </a:prstGeom>
        </p:spPr>
        <p:txBody>
          <a:bodyPr vert="horz" wrap="square" lIns="93964" tIns="46982" rIns="93964" bIns="46982" numCol="1" anchor="b" anchorCtr="0" compatLnSpc="1">
            <a:prstTxWarp prst="textNoShape">
              <a:avLst/>
            </a:prstTxWarp>
          </a:bodyPr>
          <a:lstStyle>
            <a:lvl1pPr algn="r"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D4170A01-7CDA-4957-977A-0882FF52376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25243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6861" cy="508489"/>
          </a:xfrm>
          <a:prstGeom prst="rect">
            <a:avLst/>
          </a:prstGeom>
        </p:spPr>
        <p:txBody>
          <a:bodyPr vert="horz" wrap="square" lIns="93964" tIns="46982" rIns="93964" bIns="46982" numCol="1" anchor="t" anchorCtr="0" compatLnSpc="1">
            <a:prstTxWarp prst="textNoShape">
              <a:avLst/>
            </a:prstTxWarp>
          </a:bodyPr>
          <a:lstStyle>
            <a:lvl1pPr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948" y="1"/>
            <a:ext cx="3046861" cy="508489"/>
          </a:xfrm>
          <a:prstGeom prst="rect">
            <a:avLst/>
          </a:prstGeom>
        </p:spPr>
        <p:txBody>
          <a:bodyPr vert="horz" wrap="square" lIns="93964" tIns="46982" rIns="93964" bIns="46982" numCol="1" anchor="t" anchorCtr="0" compatLnSpc="1">
            <a:prstTxWarp prst="textNoShape">
              <a:avLst/>
            </a:prstTxWarp>
          </a:bodyPr>
          <a:lstStyle>
            <a:lvl1pPr algn="r"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BFB47056-10BE-488A-9945-D7E4BD20D719}" type="datetime1">
              <a:rPr lang="de-DE"/>
              <a:pPr>
                <a:defRPr/>
              </a:pPr>
              <a:t>18.11.2015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62000"/>
            <a:ext cx="5502275" cy="380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964" tIns="46982" rIns="93964" bIns="4698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7" y="4824962"/>
            <a:ext cx="5624217" cy="4571529"/>
          </a:xfrm>
          <a:prstGeom prst="rect">
            <a:avLst/>
          </a:prstGeom>
        </p:spPr>
        <p:txBody>
          <a:bodyPr vert="horz" wrap="square" lIns="93964" tIns="46982" rIns="93964" bIns="469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48300"/>
            <a:ext cx="3046861" cy="508488"/>
          </a:xfrm>
          <a:prstGeom prst="rect">
            <a:avLst/>
          </a:prstGeom>
        </p:spPr>
        <p:txBody>
          <a:bodyPr vert="horz" wrap="square" lIns="93964" tIns="46982" rIns="93964" bIns="46982" numCol="1" anchor="b" anchorCtr="0" compatLnSpc="1">
            <a:prstTxWarp prst="textNoShape">
              <a:avLst/>
            </a:prstTxWarp>
          </a:bodyPr>
          <a:lstStyle>
            <a:lvl1pPr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948" y="9648300"/>
            <a:ext cx="3046861" cy="508488"/>
          </a:xfrm>
          <a:prstGeom prst="rect">
            <a:avLst/>
          </a:prstGeom>
        </p:spPr>
        <p:txBody>
          <a:bodyPr vert="horz" wrap="square" lIns="93964" tIns="46982" rIns="93964" bIns="46982" numCol="1" anchor="b" anchorCtr="0" compatLnSpc="1">
            <a:prstTxWarp prst="textNoShape">
              <a:avLst/>
            </a:prstTxWarp>
          </a:bodyPr>
          <a:lstStyle>
            <a:lvl1pPr algn="r" defTabSz="549654">
              <a:defRPr sz="1200">
                <a:latin typeface="Ubuntu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84648511-8CCC-4F85-90F0-5F049AF01B3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817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buntu"/>
        <a:ea typeface="MS PGothic" pitchFamily="34" charset="-128"/>
        <a:cs typeface="ＭＳ Ｐゴシック" pitchFamily="-10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buntu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buntu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buntu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buntu"/>
        <a:ea typeface="MS PGothic" pitchFamily="34" charset="-128"/>
        <a:cs typeface="+mn-cs"/>
      </a:defRPr>
    </a:lvl5pPr>
    <a:lvl6pPr marL="228558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5524500"/>
            <a:ext cx="9906000" cy="133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 userDrawn="1"/>
        </p:nvSpPr>
        <p:spPr>
          <a:xfrm>
            <a:off x="15875" y="4652963"/>
            <a:ext cx="9906000" cy="2232025"/>
          </a:xfrm>
          <a:prstGeom prst="rect">
            <a:avLst/>
          </a:prstGeom>
          <a:solidFill>
            <a:srgbClr val="F1F1F4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defTabSz="534891">
              <a:defRPr/>
            </a:pPr>
            <a:endParaRPr lang="es-ES"/>
          </a:p>
        </p:txBody>
      </p:sp>
      <p:pic>
        <p:nvPicPr>
          <p:cNvPr id="6" name="Picture 5" descr="AdHopHTA_logo_finis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90500"/>
            <a:ext cx="256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15875" y="5157788"/>
            <a:ext cx="9906000" cy="1700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defTabSz="534891">
              <a:defRPr/>
            </a:pPr>
            <a:endParaRPr lang="es-ES"/>
          </a:p>
        </p:txBody>
      </p:sp>
      <p:pic>
        <p:nvPicPr>
          <p:cNvPr id="9" name="Picture 8" descr="F:\FUNDACIO\INNOVACIO_GESTIO_DE_LA\HTA HEALTH TECHNOLOGY ASSESSEMENT\AdHopHTA\3. WP6 Communication\4 communication materials\partners logos\P1 FCRB\Hospital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5935663"/>
            <a:ext cx="6175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50" y="5949950"/>
            <a:ext cx="14049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FUNDACIO\INNOVACIO_GESTIO_DE_LA\HTA HEALTH TECHNOLOGY ASSESSEMENT\AdHopHTA\3. WP6 Communication\4 communication materials\partners logos\P2 IESE\1807 NEW LOGO EN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913" y="5903913"/>
            <a:ext cx="574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:\FUNDACIO\INNOVACIO_GESTIO_DE_LA\HTA HEALTH TECHNOLOGY ASSESSEMENT\AdHopHTA\3. WP6 Communication\4 communication materials\partners logos\P3-OUH combine both logos\OUH Odense University Hospital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238" y="6075363"/>
            <a:ext cx="792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F:\FUNDACIO\INNOVACIO_GESTIO_DE_LA\HTA HEALTH TECHNOLOGY ASSESSEMENT\AdHopHTA\3. WP6 Communication\4 communication materials\partners logos\P3-OUH combine both logos\Region of Southern Denmark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846763"/>
            <a:ext cx="539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F:\FUNDACIO\INNOVACIO_GESTIO_DE_LA\HTA HEALTH TECHNOLOGY ASSESSEMENT\AdHopHTA\3. WP6 Communication\4 communication materials\partners logos\P7-UCSC\UCSC 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" t="19824" r="2242" b="19463"/>
          <a:stretch>
            <a:fillRect/>
          </a:stretch>
        </p:blipFill>
        <p:spPr bwMode="auto">
          <a:xfrm>
            <a:off x="1846263" y="5910263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49"/>
          <a:stretch>
            <a:fillRect/>
          </a:stretch>
        </p:blipFill>
        <p:spPr bwMode="auto">
          <a:xfrm>
            <a:off x="5308600" y="5924550"/>
            <a:ext cx="6746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F:\FUNDACIO\INNOVACIO_GESTIO_DE_LA\HTA HEALTH TECHNOLOGY ASSESSEMENT\AdHopHTA\3. WP6 Communication\4 communication materials\partners logos\P10-NOKC\K_webgrunnlag_tekst_engelsk_highres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38" y="5964238"/>
            <a:ext cx="1063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 userDrawn="1"/>
        </p:nvSpPr>
        <p:spPr>
          <a:xfrm>
            <a:off x="163513" y="6607175"/>
            <a:ext cx="9305925" cy="268288"/>
          </a:xfrm>
          <a:prstGeom prst="rect">
            <a:avLst/>
          </a:prstGeom>
        </p:spPr>
        <p:txBody>
          <a:bodyPr lIns="91423" tIns="45712" rIns="91423" bIns="45712"/>
          <a:lstStyle>
            <a:lvl1pPr algn="ctr" eaLnBrk="0" hangingPunct="0">
              <a:defRPr sz="4400">
                <a:solidFill>
                  <a:srgbClr val="083773"/>
                </a:solidFill>
                <a:latin typeface="Ubuntu Condensed"/>
                <a:cs typeface="ＭＳ Ｐゴシック" pitchFamily="34" charset="-128"/>
              </a:defRPr>
            </a:lvl1pPr>
            <a:lvl2pPr eaLnBrk="0" hangingPunct="0">
              <a:defRPr sz="4000">
                <a:solidFill>
                  <a:srgbClr val="083773"/>
                </a:solidFill>
                <a:latin typeface="Ubuntu Condensed" pitchFamily="-105" charset="0"/>
                <a:cs typeface="ＭＳ Ｐゴシック" pitchFamily="34" charset="-128"/>
              </a:defRPr>
            </a:lvl2pPr>
            <a:lvl3pPr eaLnBrk="0" hangingPunct="0">
              <a:defRPr sz="4000">
                <a:solidFill>
                  <a:srgbClr val="083773"/>
                </a:solidFill>
                <a:latin typeface="Ubuntu Condensed" pitchFamily="-105" charset="0"/>
                <a:cs typeface="ＭＳ Ｐゴシック" pitchFamily="34" charset="-128"/>
              </a:defRPr>
            </a:lvl3pPr>
            <a:lvl4pPr eaLnBrk="0" hangingPunct="0">
              <a:defRPr sz="4000">
                <a:solidFill>
                  <a:srgbClr val="083773"/>
                </a:solidFill>
                <a:latin typeface="Ubuntu Condensed" pitchFamily="-105" charset="0"/>
                <a:cs typeface="ＭＳ Ｐゴシック" pitchFamily="34" charset="-128"/>
              </a:defRPr>
            </a:lvl4pPr>
            <a:lvl5pPr eaLnBrk="0" hangingPunct="0">
              <a:defRPr sz="4000">
                <a:solidFill>
                  <a:srgbClr val="083773"/>
                </a:solidFill>
                <a:latin typeface="Ubuntu Condensed" pitchFamily="-105" charset="0"/>
                <a:cs typeface="ＭＳ Ｐゴシック" pitchFamily="34" charset="-128"/>
              </a:defRPr>
            </a:lvl5pPr>
            <a:lvl6pPr marL="457117" defTabSz="534891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83773"/>
                </a:solidFill>
                <a:latin typeface="Ubuntu Condensed" pitchFamily="-105" charset="0"/>
                <a:ea typeface="ＭＳ Ｐゴシック" pitchFamily="-105" charset="-128"/>
              </a:defRPr>
            </a:lvl6pPr>
            <a:lvl7pPr marL="914235" defTabSz="534891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83773"/>
                </a:solidFill>
                <a:latin typeface="Ubuntu Condensed" pitchFamily="-105" charset="0"/>
                <a:ea typeface="ＭＳ Ｐゴシック" pitchFamily="-105" charset="-128"/>
              </a:defRPr>
            </a:lvl7pPr>
            <a:lvl8pPr marL="1371353" defTabSz="534891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83773"/>
                </a:solidFill>
                <a:latin typeface="Ubuntu Condensed" pitchFamily="-105" charset="0"/>
                <a:ea typeface="ＭＳ Ｐゴシック" pitchFamily="-105" charset="-128"/>
              </a:defRPr>
            </a:lvl8pPr>
            <a:lvl9pPr marL="1828470" defTabSz="534891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83773"/>
                </a:solidFill>
                <a:latin typeface="Ubuntu Condensed" pitchFamily="-105" charset="0"/>
                <a:ea typeface="ＭＳ Ｐゴシック" pitchFamily="-105" charset="-128"/>
              </a:defRPr>
            </a:lvl9pPr>
          </a:lstStyle>
          <a:p>
            <a:pPr algn="r">
              <a:defRPr/>
            </a:pPr>
            <a:r>
              <a:rPr lang="en-US" sz="900" dirty="0" smtClean="0"/>
              <a:t>This project has received funding from the European Union’s Seventh Framework </a:t>
            </a:r>
            <a:r>
              <a:rPr lang="en-US" sz="900" dirty="0" err="1" smtClean="0"/>
              <a:t>Programme</a:t>
            </a:r>
            <a:r>
              <a:rPr lang="en-US" sz="900" dirty="0" smtClean="0"/>
              <a:t>  for research, technological development and demonstration under grant agreement no 305018</a:t>
            </a:r>
            <a:endParaRPr lang="en-US" sz="900" dirty="0"/>
          </a:p>
        </p:txBody>
      </p:sp>
      <p:pic>
        <p:nvPicPr>
          <p:cNvPr id="18" name="Picture 2" descr="http://europa.eu/about-eu/basic-information/symbols/images/flag_white_low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275" y="6550025"/>
            <a:ext cx="3762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echalliance.com/wp-content/uploads/2013/09/hus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788025"/>
            <a:ext cx="1011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 userDrawn="1"/>
        </p:nvSpPr>
        <p:spPr bwMode="auto">
          <a:xfrm>
            <a:off x="0" y="1389063"/>
            <a:ext cx="9906000" cy="4135437"/>
          </a:xfrm>
          <a:prstGeom prst="rect">
            <a:avLst/>
          </a:prstGeom>
          <a:solidFill>
            <a:srgbClr val="DDE0E3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3" tIns="45712" rIns="91423" bIns="45712" anchor="ctr"/>
          <a:lstStyle/>
          <a:p>
            <a:pPr algn="ctr" defTabSz="534891">
              <a:defRPr/>
            </a:pPr>
            <a:endParaRPr lang="de-DE">
              <a:solidFill>
                <a:srgbClr val="FFFFFF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pic>
        <p:nvPicPr>
          <p:cNvPr id="21" name="Picture 19" descr="F:\FUNDACIO\INNOVACIO_GESTIO_DE_LA\HTA HEALTH TECHNOLOGY ASSESSEMENT\AdHopHTA\3. WP6 Communication\4 communication materials\partners logos\P6-TUH\TUH_round_logo_transparent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59102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F:\FUNDACIO\INNOVACIO_GESTIO_DE_LA\HTA HEALTH TECHNOLOGY ASSESSEMENT\AdHopHTA\3. WP6 Communication\4 communication materials\partners logos\P4-CHUV\CHUV_Centre_hosp_RVB.png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188" y="5954713"/>
            <a:ext cx="102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>
            <a:spLocks noChangeArrowheads="1"/>
          </p:cNvSpPr>
          <p:nvPr userDrawn="1"/>
        </p:nvSpPr>
        <p:spPr bwMode="auto">
          <a:xfrm>
            <a:off x="-47625" y="5589588"/>
            <a:ext cx="1241425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83773"/>
                </a:solidFill>
                <a:latin typeface="Ubuntu Condensed" pitchFamily="34" charset="0"/>
              </a:rPr>
              <a:t>Project partners: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333" y="3124200"/>
            <a:ext cx="7785100" cy="600776"/>
          </a:xfrm>
          <a:prstGeom prst="rect">
            <a:avLst/>
          </a:prstGeom>
        </p:spPr>
        <p:txBody>
          <a:bodyPr lIns="107268" tIns="53633" rIns="107268" bIns="53633" anchor="t">
            <a:noAutofit/>
          </a:bodyPr>
          <a:lstStyle>
            <a:lvl1pPr marL="0" indent="0" algn="ctr">
              <a:buNone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Ubuntu"/>
                <a:cs typeface="Ubuntu"/>
              </a:defRPr>
            </a:lvl1pPr>
            <a:lvl2pPr marL="53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6333" y="2180518"/>
            <a:ext cx="7785100" cy="723887"/>
          </a:xfrm>
          <a:prstGeom prst="rect">
            <a:avLst/>
          </a:prstGeom>
        </p:spPr>
        <p:txBody>
          <a:bodyPr lIns="91423" tIns="45712" rIns="91423" bIns="45712" anchor="t"/>
          <a:lstStyle>
            <a:lvl1pPr algn="ctr">
              <a:defRPr sz="440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455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514600" y="6477000"/>
            <a:ext cx="3733800" cy="246063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defTabSz="534891" eaLnBrk="1" hangingPunct="1">
              <a:defRPr/>
            </a:pPr>
            <a:r>
              <a:rPr lang="de-DE" sz="1000" smtClean="0">
                <a:solidFill>
                  <a:srgbClr val="7F7F7F"/>
                </a:solidFill>
                <a:latin typeface="Ubuntu" pitchFamily="-105" charset="0"/>
              </a:rPr>
              <a:t>www.adhophta.eu</a:t>
            </a:r>
          </a:p>
        </p:txBody>
      </p:sp>
    </p:spTree>
    <p:extLst>
      <p:ext uri="{BB962C8B-B14F-4D97-AF65-F5344CB8AC3E}">
        <p14:creationId xmlns:p14="http://schemas.microsoft.com/office/powerpoint/2010/main" xmlns="" val="158123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 userDrawn="1"/>
        </p:nvSpPr>
        <p:spPr>
          <a:xfrm>
            <a:off x="9129713" y="0"/>
            <a:ext cx="776287" cy="6858000"/>
          </a:xfrm>
          <a:prstGeom prst="rect">
            <a:avLst/>
          </a:prstGeom>
          <a:gradFill flip="none" rotWithShape="1">
            <a:gsLst>
              <a:gs pos="0">
                <a:srgbClr val="7F8891">
                  <a:tint val="66000"/>
                  <a:satMod val="160000"/>
                </a:srgbClr>
              </a:gs>
              <a:gs pos="50000">
                <a:srgbClr val="7F8891">
                  <a:tint val="44500"/>
                  <a:satMod val="160000"/>
                </a:srgbClr>
              </a:gs>
              <a:gs pos="100000">
                <a:srgbClr val="7F889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534795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5" name="Picture 2" descr="AdHopHTA_logo_finis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31775"/>
            <a:ext cx="15160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 userDrawn="1"/>
        </p:nvCxnSpPr>
        <p:spPr>
          <a:xfrm flipH="1">
            <a:off x="7467600" y="908050"/>
            <a:ext cx="2438400" cy="0"/>
          </a:xfrm>
          <a:prstGeom prst="line">
            <a:avLst/>
          </a:prstGeom>
          <a:ln>
            <a:solidFill>
              <a:srgbClr val="D66C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4130"/>
            <a:ext cx="8191500" cy="4758071"/>
          </a:xfrm>
          <a:prstGeom prst="rect">
            <a:avLst/>
          </a:prstGeom>
        </p:spPr>
        <p:txBody>
          <a:bodyPr lIns="107248" tIns="53623" rIns="107248" bIns="53623" anchor="t"/>
          <a:lstStyle>
            <a:lvl1pPr marL="342900" indent="-342900" algn="just"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Ubuntu"/>
                <a:cs typeface="Ubuntu"/>
              </a:defRPr>
            </a:lvl1pPr>
            <a:lvl2pPr marL="879139" indent="-342900">
              <a:buFont typeface="Arial" pitchFamily="34" charset="0"/>
              <a:buChar char="•"/>
              <a:defRPr sz="2100">
                <a:solidFill>
                  <a:schemeClr val="bg2">
                    <a:lumMod val="25000"/>
                  </a:schemeClr>
                </a:solidFill>
              </a:defRPr>
            </a:lvl2pPr>
            <a:lvl3pPr marL="1072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9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027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>
          <a:xfrm>
            <a:off x="9129713" y="0"/>
            <a:ext cx="776287" cy="6858000"/>
          </a:xfrm>
          <a:prstGeom prst="rect">
            <a:avLst/>
          </a:prstGeom>
          <a:gradFill flip="none" rotWithShape="1">
            <a:gsLst>
              <a:gs pos="0">
                <a:srgbClr val="7F8891">
                  <a:tint val="66000"/>
                  <a:satMod val="160000"/>
                </a:srgbClr>
              </a:gs>
              <a:gs pos="50000">
                <a:srgbClr val="7F8891">
                  <a:tint val="44500"/>
                  <a:satMod val="160000"/>
                </a:srgbClr>
              </a:gs>
              <a:gs pos="100000">
                <a:srgbClr val="7F889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534795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4" name="Picture 2" descr="AdHopHTA_logo_finis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31775"/>
            <a:ext cx="15160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 userDrawn="1"/>
        </p:nvCxnSpPr>
        <p:spPr>
          <a:xfrm flipH="1">
            <a:off x="7467600" y="908050"/>
            <a:ext cx="2438400" cy="0"/>
          </a:xfrm>
          <a:prstGeom prst="line">
            <a:avLst/>
          </a:prstGeom>
          <a:ln>
            <a:solidFill>
              <a:srgbClr val="D66C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95299" y="189521"/>
            <a:ext cx="6692309" cy="723887"/>
          </a:xfrm>
          <a:prstGeom prst="rect">
            <a:avLst/>
          </a:prstGeom>
          <a:ln>
            <a:noFill/>
          </a:ln>
        </p:spPr>
        <p:txBody>
          <a:bodyPr lIns="91407" tIns="45704" rIns="91407" bIns="45704" anchor="t"/>
          <a:lstStyle>
            <a:lvl1pPr>
              <a:defRPr sz="3200" b="0" i="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2825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>
          <a:xfrm>
            <a:off x="9129713" y="0"/>
            <a:ext cx="776287" cy="6858000"/>
          </a:xfrm>
          <a:prstGeom prst="rect">
            <a:avLst/>
          </a:prstGeom>
          <a:gradFill flip="none" rotWithShape="1">
            <a:gsLst>
              <a:gs pos="0">
                <a:srgbClr val="7F8891">
                  <a:tint val="66000"/>
                  <a:satMod val="160000"/>
                </a:srgbClr>
              </a:gs>
              <a:gs pos="50000">
                <a:srgbClr val="7F8891">
                  <a:tint val="44500"/>
                  <a:satMod val="160000"/>
                </a:srgbClr>
              </a:gs>
              <a:gs pos="100000">
                <a:srgbClr val="7F889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534795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95299" y="189521"/>
            <a:ext cx="6692309" cy="723887"/>
          </a:xfrm>
          <a:prstGeom prst="rect">
            <a:avLst/>
          </a:prstGeom>
          <a:ln>
            <a:noFill/>
          </a:ln>
        </p:spPr>
        <p:txBody>
          <a:bodyPr lIns="91407" tIns="45704" rIns="91407" bIns="45704" anchor="t"/>
          <a:lstStyle>
            <a:lvl1pPr>
              <a:defRPr sz="3200" b="0" i="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7432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9129713" y="0"/>
            <a:ext cx="776287" cy="6858000"/>
          </a:xfrm>
          <a:prstGeom prst="rect">
            <a:avLst/>
          </a:prstGeom>
          <a:gradFill flip="none" rotWithShape="1">
            <a:gsLst>
              <a:gs pos="0">
                <a:srgbClr val="7F8891">
                  <a:tint val="66000"/>
                  <a:satMod val="160000"/>
                </a:srgbClr>
              </a:gs>
              <a:gs pos="50000">
                <a:srgbClr val="7F8891">
                  <a:tint val="44500"/>
                  <a:satMod val="160000"/>
                </a:srgbClr>
              </a:gs>
              <a:gs pos="100000">
                <a:srgbClr val="7F889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534795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6" name="Picture 2" descr="AdHopHTA_logo_finis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31775"/>
            <a:ext cx="15160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 userDrawn="1"/>
        </p:nvCxnSpPr>
        <p:spPr>
          <a:xfrm flipH="1">
            <a:off x="7467600" y="908050"/>
            <a:ext cx="2438400" cy="0"/>
          </a:xfrm>
          <a:prstGeom prst="line">
            <a:avLst/>
          </a:prstGeom>
          <a:ln>
            <a:solidFill>
              <a:srgbClr val="D66C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06606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Ubuntu" pitchFamily="34" charset="0"/>
              </a:defRPr>
            </a:lvl1pPr>
            <a:lvl2pPr>
              <a:defRPr sz="2400">
                <a:latin typeface="Ubuntu" pitchFamily="34" charset="0"/>
              </a:defRPr>
            </a:lvl2pPr>
            <a:lvl3pPr>
              <a:defRPr sz="2000">
                <a:latin typeface="Ubuntu" pitchFamily="34" charset="0"/>
              </a:defRPr>
            </a:lvl3pPr>
            <a:lvl4pPr>
              <a:defRPr sz="1800">
                <a:latin typeface="Ubuntu" pitchFamily="34" charset="0"/>
              </a:defRPr>
            </a:lvl4pPr>
            <a:lvl5pPr>
              <a:defRPr sz="1800">
                <a:latin typeface="Ubuntu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95299" y="189521"/>
            <a:ext cx="6692309" cy="723887"/>
          </a:xfrm>
          <a:prstGeom prst="rect">
            <a:avLst/>
          </a:prstGeom>
          <a:ln>
            <a:noFill/>
          </a:ln>
        </p:spPr>
        <p:txBody>
          <a:bodyPr lIns="91407" tIns="45704" rIns="91407" bIns="45704" anchor="t"/>
          <a:lstStyle>
            <a:lvl1pPr>
              <a:defRPr sz="3200" b="0" i="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12" name="2 Marcador de contenido"/>
          <p:cNvSpPr>
            <a:spLocks noGrp="1"/>
          </p:cNvSpPr>
          <p:nvPr>
            <p:ph sz="half" idx="10"/>
          </p:nvPr>
        </p:nvSpPr>
        <p:spPr>
          <a:xfrm>
            <a:off x="4805030" y="1600200"/>
            <a:ext cx="406606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Ubuntu" pitchFamily="34" charset="0"/>
              </a:defRPr>
            </a:lvl1pPr>
            <a:lvl2pPr>
              <a:defRPr sz="2400">
                <a:latin typeface="Ubuntu" pitchFamily="34" charset="0"/>
              </a:defRPr>
            </a:lvl2pPr>
            <a:lvl3pPr>
              <a:defRPr sz="2000">
                <a:latin typeface="Ubuntu" pitchFamily="34" charset="0"/>
              </a:defRPr>
            </a:lvl3pPr>
            <a:lvl4pPr>
              <a:defRPr sz="1800">
                <a:latin typeface="Ubuntu" pitchFamily="34" charset="0"/>
              </a:defRPr>
            </a:lvl4pPr>
            <a:lvl5pPr>
              <a:defRPr sz="1800">
                <a:latin typeface="Ubuntu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20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334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83773"/>
          </a:solidFill>
          <a:latin typeface="Ubuntu Condensed"/>
          <a:ea typeface="MS PGothic" pitchFamily="34" charset="-128"/>
          <a:cs typeface="ＭＳ Ｐゴシック" pitchFamily="34" charset="-128"/>
        </a:defRPr>
      </a:lvl1pPr>
      <a:lvl2pPr algn="l" defTabSz="533400" rtl="0" eaLnBrk="0" fontAlgn="base" hangingPunct="0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MS PGothic" pitchFamily="34" charset="-128"/>
          <a:cs typeface="ＭＳ Ｐゴシック" pitchFamily="34" charset="-128"/>
        </a:defRPr>
      </a:lvl2pPr>
      <a:lvl3pPr algn="l" defTabSz="533400" rtl="0" eaLnBrk="0" fontAlgn="base" hangingPunct="0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MS PGothic" pitchFamily="34" charset="-128"/>
          <a:cs typeface="ＭＳ Ｐゴシック" pitchFamily="34" charset="-128"/>
        </a:defRPr>
      </a:lvl3pPr>
      <a:lvl4pPr algn="l" defTabSz="533400" rtl="0" eaLnBrk="0" fontAlgn="base" hangingPunct="0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MS PGothic" pitchFamily="34" charset="-128"/>
          <a:cs typeface="ＭＳ Ｐゴシック" pitchFamily="34" charset="-128"/>
        </a:defRPr>
      </a:lvl4pPr>
      <a:lvl5pPr algn="l" defTabSz="533400" rtl="0" eaLnBrk="0" fontAlgn="base" hangingPunct="0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MS PGothic" pitchFamily="34" charset="-128"/>
          <a:cs typeface="ＭＳ Ｐゴシック" pitchFamily="34" charset="-128"/>
        </a:defRPr>
      </a:lvl5pPr>
      <a:lvl6pPr marL="457117" algn="l" defTabSz="534891" rtl="0" fontAlgn="base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ＭＳ Ｐゴシック" pitchFamily="-105" charset="-128"/>
        </a:defRPr>
      </a:lvl6pPr>
      <a:lvl7pPr marL="914235" algn="l" defTabSz="534891" rtl="0" fontAlgn="base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ＭＳ Ｐゴシック" pitchFamily="-105" charset="-128"/>
        </a:defRPr>
      </a:lvl7pPr>
      <a:lvl8pPr marL="1371353" algn="l" defTabSz="534891" rtl="0" fontAlgn="base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ＭＳ Ｐゴシック" pitchFamily="-105" charset="-128"/>
        </a:defRPr>
      </a:lvl8pPr>
      <a:lvl9pPr marL="1828470" algn="l" defTabSz="534891" rtl="0" fontAlgn="base">
        <a:spcBef>
          <a:spcPct val="0"/>
        </a:spcBef>
        <a:spcAft>
          <a:spcPct val="0"/>
        </a:spcAft>
        <a:defRPr sz="4000">
          <a:solidFill>
            <a:srgbClr val="083773"/>
          </a:solidFill>
          <a:latin typeface="Ubuntu Condensed" pitchFamily="-105" charset="0"/>
          <a:ea typeface="ＭＳ Ｐゴシック" pitchFamily="-105" charset="-128"/>
        </a:defRPr>
      </a:lvl9pPr>
    </p:titleStyle>
    <p:bodyStyle>
      <a:lvl1pPr marL="400050" indent="-400050" algn="l" defTabSz="533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Ubuntu" pitchFamily="34" charset="0"/>
          <a:ea typeface="MS PGothic" pitchFamily="34" charset="-128"/>
          <a:cs typeface="MS PGothic" pitchFamily="34" charset="-128"/>
        </a:defRPr>
      </a:lvl1pPr>
      <a:lvl2pPr marL="869950" indent="-333375" algn="l" defTabSz="533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Ubuntu" pitchFamily="34" charset="0"/>
          <a:ea typeface="MS PGothic" pitchFamily="34" charset="-128"/>
          <a:cs typeface="MS PGothic" pitchFamily="34" charset="-128"/>
        </a:defRPr>
      </a:lvl2pPr>
      <a:lvl3pPr marL="1338263" indent="-265113" algn="l" defTabSz="533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Ubuntu" pitchFamily="34" charset="0"/>
          <a:ea typeface="MS PGothic" pitchFamily="34" charset="-128"/>
          <a:cs typeface="MS PGothic" pitchFamily="34" charset="-128"/>
        </a:defRPr>
      </a:lvl3pPr>
      <a:lvl4pPr marL="1874838" indent="-265113" algn="l" defTabSz="533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Ubuntu" pitchFamily="34" charset="0"/>
          <a:ea typeface="MS PGothic" pitchFamily="34" charset="-128"/>
          <a:cs typeface="MS PGothic" pitchFamily="34" charset="-128"/>
        </a:defRPr>
      </a:lvl4pPr>
      <a:lvl5pPr marL="2411413" indent="-265113" algn="l" defTabSz="533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Ubuntu" pitchFamily="34" charset="0"/>
          <a:ea typeface="MS PGothic" pitchFamily="34" charset="-128"/>
          <a:cs typeface="MS PGothic" pitchFamily="34" charset="-128"/>
        </a:defRPr>
      </a:lvl5pPr>
      <a:lvl6pPr marL="2949848" indent="-268168" algn="l" defTabSz="5363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184" indent="-268168" algn="l" defTabSz="5363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521" indent="-268168" algn="l" defTabSz="5363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856" indent="-268168" algn="l" defTabSz="5363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36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73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08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344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680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016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352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688" algn="l" defTabSz="5363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 bwMode="auto">
          <a:xfrm>
            <a:off x="1060450" y="2006599"/>
            <a:ext cx="7785100" cy="301413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800" dirty="0" smtClean="0">
                <a:solidFill>
                  <a:srgbClr val="D0549B"/>
                </a:solidFill>
                <a:latin typeface="Ubuntu Condensed" panose="020B0604020202020204" charset="0"/>
              </a:rPr>
              <a:t>Hospital-based</a:t>
            </a:r>
            <a:r>
              <a:rPr lang="es-ES" sz="4800" dirty="0" smtClean="0">
                <a:latin typeface="Ubuntu Condensed" panose="020B0604020202020204" charset="0"/>
              </a:rPr>
              <a:t> HTA</a:t>
            </a:r>
            <a:br>
              <a:rPr lang="es-ES" sz="4800" dirty="0" smtClean="0">
                <a:latin typeface="Ubuntu Condensed" panose="020B0604020202020204" charset="0"/>
              </a:rPr>
            </a:br>
            <a:r>
              <a:rPr lang="es-ES" sz="4800" dirty="0" smtClean="0">
                <a:latin typeface="Ubuntu Condensed" panose="020B0604020202020204" charset="0"/>
              </a:rPr>
              <a:t>and</a:t>
            </a:r>
            <a:br>
              <a:rPr lang="es-ES" sz="4800" dirty="0" smtClean="0">
                <a:latin typeface="Ubuntu Condensed" panose="020B0604020202020204" charset="0"/>
              </a:rPr>
            </a:br>
            <a:r>
              <a:rPr lang="es-ES" sz="4800" dirty="0" smtClean="0">
                <a:latin typeface="Ubuntu Condensed" panose="020B0604020202020204" charset="0"/>
              </a:rPr>
              <a:t>AdHop</a:t>
            </a:r>
            <a:r>
              <a:rPr lang="es-ES" sz="4800" dirty="0" smtClean="0">
                <a:solidFill>
                  <a:srgbClr val="D0549B"/>
                </a:solidFill>
                <a:latin typeface="Ubuntu Condensed" panose="020B0604020202020204" charset="0"/>
              </a:rPr>
              <a:t>HTA</a:t>
            </a:r>
            <a:br>
              <a:rPr lang="es-ES" sz="4800" dirty="0" smtClean="0">
                <a:solidFill>
                  <a:srgbClr val="D0549B"/>
                </a:solidFill>
                <a:latin typeface="Ubuntu Condensed" panose="020B0604020202020204" charset="0"/>
              </a:rPr>
            </a:br>
            <a:r>
              <a:rPr lang="es-ES" sz="2000" dirty="0" smtClean="0">
                <a:solidFill>
                  <a:srgbClr val="D0549B"/>
                </a:solidFill>
                <a:latin typeface="Ubuntu Condensed" panose="020B0604020202020204" charset="0"/>
              </a:rPr>
              <a:t> </a:t>
            </a:r>
            <a:r>
              <a:rPr lang="es-ES" sz="4800" dirty="0" smtClean="0">
                <a:solidFill>
                  <a:srgbClr val="D0549B"/>
                </a:solidFill>
                <a:latin typeface="Ubuntu Condensed" panose="020B0604020202020204" charset="0"/>
              </a:rPr>
              <a:t/>
            </a:r>
            <a:br>
              <a:rPr lang="es-ES" sz="4800" dirty="0" smtClean="0">
                <a:solidFill>
                  <a:srgbClr val="D0549B"/>
                </a:solidFill>
                <a:latin typeface="Ubuntu Condensed" panose="020B0604020202020204" charset="0"/>
              </a:rPr>
            </a:br>
            <a:r>
              <a:rPr lang="de-DE" sz="2400" dirty="0" err="1">
                <a:latin typeface="Ubuntu Condensed" panose="020B0604020202020204" charset="0"/>
              </a:rPr>
              <a:t>Adopting</a:t>
            </a:r>
            <a:r>
              <a:rPr lang="de-DE" sz="2400" dirty="0">
                <a:latin typeface="Ubuntu Condensed" panose="020B0604020202020204" charset="0"/>
              </a:rPr>
              <a:t> hospital-</a:t>
            </a:r>
            <a:r>
              <a:rPr lang="de-DE" sz="2400" dirty="0" err="1">
                <a:latin typeface="Ubuntu Condensed" panose="020B0604020202020204" charset="0"/>
              </a:rPr>
              <a:t>based</a:t>
            </a:r>
            <a:r>
              <a:rPr lang="de-DE" sz="2400" dirty="0">
                <a:latin typeface="Ubuntu Condensed" panose="020B0604020202020204" charset="0"/>
              </a:rPr>
              <a:t> Health Technology Assessment in </a:t>
            </a:r>
            <a:r>
              <a:rPr lang="de-DE" sz="2400" dirty="0" err="1">
                <a:latin typeface="Ubuntu Condensed" panose="020B0604020202020204" charset="0"/>
              </a:rPr>
              <a:t>the</a:t>
            </a:r>
            <a:r>
              <a:rPr lang="de-DE" sz="2400" dirty="0">
                <a:latin typeface="Ubuntu Condensed" panose="020B0604020202020204" charset="0"/>
              </a:rPr>
              <a:t> EU</a:t>
            </a:r>
            <a:br>
              <a:rPr lang="de-DE" sz="2400" dirty="0">
                <a:latin typeface="Ubuntu Condensed" panose="020B0604020202020204" charset="0"/>
              </a:rPr>
            </a:br>
            <a:endParaRPr lang="es-ES" sz="4800" dirty="0" smtClean="0">
              <a:solidFill>
                <a:srgbClr val="D0549B"/>
              </a:solidFill>
              <a:latin typeface="Ubuntu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19629" y="1464214"/>
            <a:ext cx="7511990" cy="4617609"/>
          </a:xfrm>
          <a:prstGeom prst="rect">
            <a:avLst/>
          </a:prstGeom>
          <a:noFill/>
          <a:ln>
            <a:solidFill>
              <a:srgbClr val="0837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>
                <a:solidFill>
                  <a:srgbClr val="083773"/>
                </a:solidFill>
                <a:latin typeface="Ubuntu Condensed" pitchFamily="34" charset="0"/>
              </a:rPr>
              <a:t>handbook </a:t>
            </a:r>
          </a:p>
        </p:txBody>
      </p:sp>
      <p:sp>
        <p:nvSpPr>
          <p:cNvPr id="3" name="61 Marcador de contenido"/>
          <p:cNvSpPr txBox="1">
            <a:spLocks/>
          </p:cNvSpPr>
          <p:nvPr/>
        </p:nvSpPr>
        <p:spPr>
          <a:xfrm>
            <a:off x="1171361" y="1797957"/>
            <a:ext cx="7260257" cy="291045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AT" sz="1000" dirty="0" smtClean="0">
              <a:latin typeface="Ubuntu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detailed information on what HB-HTA is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how hospitals are using HB-HTA to manage health technologies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current organisational models of HB-HTA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content, formats and quality of HB-HTA reports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collaboration with national/regional agencies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guiding principles for good practices in HB-HTA units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3429" y="1233382"/>
            <a:ext cx="1584348" cy="40011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Key content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</p:txBody>
      </p:sp>
      <p:pic>
        <p:nvPicPr>
          <p:cNvPr id="7" name="Picture 3" descr="F:\FUNDACIO\FCRB_INNOVACIÓ\INNOVACIO_GESTIO_DE_LA\HTA HEALTH TECHNOLOGY ASSESSEMENT\AdHopHTA\3. WP6 Communication\21 Animation Database\AdHopHTA Database Illustrationen\hosp_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641" y="5280781"/>
            <a:ext cx="1470889" cy="14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3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83773"/>
                </a:solidFill>
                <a:latin typeface="Ubuntu Condensed" pitchFamily="34" charset="0"/>
              </a:rPr>
              <a:t>Guiding Principles </a:t>
            </a:r>
            <a:r>
              <a:rPr lang="en-US" sz="2400" dirty="0" smtClean="0">
                <a:solidFill>
                  <a:srgbClr val="083773"/>
                </a:solidFill>
                <a:latin typeface="Ubuntu Condensed" pitchFamily="34" charset="0"/>
              </a:rPr>
              <a:t>for </a:t>
            </a:r>
            <a:r>
              <a:rPr lang="en-US" sz="2400" b="1" dirty="0" err="1" smtClean="0">
                <a:solidFill>
                  <a:srgbClr val="D0549B"/>
                </a:solidFill>
                <a:latin typeface="Ubuntu Condensed" pitchFamily="34" charset="0"/>
              </a:rPr>
              <a:t>organising</a:t>
            </a:r>
            <a:r>
              <a:rPr lang="en-US" sz="2400" b="1" dirty="0" smtClean="0">
                <a:solidFill>
                  <a:srgbClr val="D0549B"/>
                </a:solidFill>
                <a:latin typeface="Ubuntu Condensed" pitchFamily="34" charset="0"/>
              </a:rPr>
              <a:t> </a:t>
            </a:r>
            <a:r>
              <a:rPr lang="en-US" sz="2400" dirty="0" smtClean="0">
                <a:solidFill>
                  <a:srgbClr val="083773"/>
                </a:solidFill>
                <a:latin typeface="Ubuntu Condensed" pitchFamily="34" charset="0"/>
              </a:rPr>
              <a:t>and </a:t>
            </a:r>
            <a:r>
              <a:rPr lang="en-US" sz="2400" b="1" dirty="0" smtClean="0">
                <a:solidFill>
                  <a:srgbClr val="D0549B"/>
                </a:solidFill>
                <a:latin typeface="Ubuntu Condensed" pitchFamily="34" charset="0"/>
              </a:rPr>
              <a:t>performing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83773"/>
                </a:solidFill>
                <a:latin typeface="Ubuntu Condensed" pitchFamily="34" charset="0"/>
              </a:rPr>
              <a:t>HB-HTA</a:t>
            </a:r>
            <a:endParaRPr lang="en-US" sz="2400" b="1" dirty="0">
              <a:solidFill>
                <a:srgbClr val="083773"/>
              </a:solidFill>
              <a:latin typeface="Ubuntu Condensed" pitchFamily="34" charset="0"/>
            </a:endParaRPr>
          </a:p>
        </p:txBody>
      </p:sp>
      <p:pic>
        <p:nvPicPr>
          <p:cNvPr id="10" name="Picture 2" descr="F:\FUNDACIO\FCRB_INNOVACIÓ\INNOVACIO_GESTIO_DE_LA\HTA HEALTH TECHNOLOGY ASSESSEMENT\AdHopHTA\3. WP6 Communication\21 Animation Database\AdHopHTA Database Illustrationen\DOC_present_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46" y="4356266"/>
            <a:ext cx="1549029" cy="22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268633" y="150697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rgbClr val="D0549B"/>
                </a:solidFill>
                <a:latin typeface="Ubuntu" panose="020B0604020202020204" charset="0"/>
              </a:rPr>
              <a:t>15</a:t>
            </a:r>
            <a:endParaRPr lang="en-GB" sz="7200" b="1" dirty="0">
              <a:solidFill>
                <a:srgbClr val="D0549B"/>
              </a:solidFill>
              <a:latin typeface="Ubuntu" panose="020B060402020202020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35331" y="2579906"/>
            <a:ext cx="134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83773"/>
                </a:solidFill>
                <a:latin typeface="Ubuntu" panose="020B0604020202020204" charset="0"/>
              </a:rPr>
              <a:t>Guiding principles</a:t>
            </a:r>
            <a:endParaRPr lang="es-ES" sz="1800" b="1" dirty="0">
              <a:solidFill>
                <a:srgbClr val="083773"/>
              </a:solidFill>
              <a:latin typeface="Ubuntu" panose="020B060402020202020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68633" y="3745468"/>
            <a:ext cx="562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dirty="0" smtClean="0">
                <a:solidFill>
                  <a:srgbClr val="D0549B"/>
                </a:solidFill>
                <a:latin typeface="Ubuntu" panose="020B0604020202020204" charset="0"/>
              </a:rPr>
              <a:t>9</a:t>
            </a:r>
            <a:endParaRPr lang="en-GB" sz="7200" b="1" dirty="0">
              <a:solidFill>
                <a:srgbClr val="D0549B"/>
              </a:solidFill>
              <a:latin typeface="Ubuntu" panose="020B0604020202020204" charset="0"/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7852296" y="3894601"/>
            <a:ext cx="1349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83773"/>
                </a:solidFill>
                <a:latin typeface="Ubuntu" panose="020B0604020202020204" charset="0"/>
              </a:rPr>
              <a:t>Core guiding principles</a:t>
            </a:r>
            <a:endParaRPr lang="es-ES" sz="1800" b="1" dirty="0">
              <a:solidFill>
                <a:srgbClr val="083773"/>
              </a:solidFill>
              <a:latin typeface="Ubuntu" panose="020B0604020202020204" charset="0"/>
            </a:endParaRPr>
          </a:p>
        </p:txBody>
      </p:sp>
      <p:sp>
        <p:nvSpPr>
          <p:cNvPr id="4" name="Nach rechts gekrümmter Pfeil 3"/>
          <p:cNvSpPr/>
          <p:nvPr/>
        </p:nvSpPr>
        <p:spPr>
          <a:xfrm>
            <a:off x="6754133" y="2252134"/>
            <a:ext cx="482601" cy="2211838"/>
          </a:xfrm>
          <a:prstGeom prst="curved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contrast="-4000"/>
          </a:blip>
          <a:srcRect/>
          <a:stretch>
            <a:fillRect/>
          </a:stretch>
        </p:blipFill>
        <p:spPr bwMode="auto">
          <a:xfrm>
            <a:off x="2243139" y="835579"/>
            <a:ext cx="4170611" cy="58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18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 smtClean="0">
                <a:solidFill>
                  <a:srgbClr val="083773"/>
                </a:solidFill>
                <a:latin typeface="Ubuntu Condensed" pitchFamily="34" charset="0"/>
              </a:rPr>
              <a:t>toolkit </a:t>
            </a:r>
            <a:endParaRPr lang="en-US" sz="3200" b="1" dirty="0">
              <a:solidFill>
                <a:srgbClr val="083773"/>
              </a:solidFill>
              <a:latin typeface="Ubuntu Condensed" pitchFamily="34" charset="0"/>
            </a:endParaRPr>
          </a:p>
        </p:txBody>
      </p:sp>
      <p:sp>
        <p:nvSpPr>
          <p:cNvPr id="3" name="61 Marcador de contenido"/>
          <p:cNvSpPr txBox="1">
            <a:spLocks/>
          </p:cNvSpPr>
          <p:nvPr/>
        </p:nvSpPr>
        <p:spPr>
          <a:xfrm>
            <a:off x="1171362" y="2695424"/>
            <a:ext cx="6994444" cy="1604462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Ubuntu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Guidance and tools facilitating the pragmatic application of the guiding principles for good practices for organising and performing HB-HTA</a:t>
            </a:r>
          </a:p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</a:endParaRPr>
          </a:p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 Addressed to hospitals willing to set up or improve an HB-HTA unit, initiative or programme</a:t>
            </a:r>
          </a:p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</a:endParaRPr>
          </a:p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 Based on research from the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AdHopHTA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 project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19629" y="2361682"/>
            <a:ext cx="7511990" cy="3029468"/>
          </a:xfrm>
          <a:prstGeom prst="rect">
            <a:avLst/>
          </a:prstGeom>
          <a:noFill/>
          <a:ln>
            <a:solidFill>
              <a:srgbClr val="0837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563429" y="2130849"/>
            <a:ext cx="712401" cy="40011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Ubuntu" panose="020B0604020202020204" charset="0"/>
              </a:rPr>
              <a:t>Aim</a:t>
            </a:r>
            <a:endParaRPr lang="en-GB" sz="2000" dirty="0">
              <a:latin typeface="Ubuntu" panose="020B060402020202020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352" y="5039317"/>
            <a:ext cx="1569981" cy="9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2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>
                <a:solidFill>
                  <a:srgbClr val="083773"/>
                </a:solidFill>
                <a:latin typeface="Ubuntu Condensed" pitchFamily="34" charset="0"/>
              </a:rPr>
              <a:t>toolkit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83968" y="1168400"/>
            <a:ext cx="9555538" cy="5461000"/>
            <a:chOff x="183968" y="1168400"/>
            <a:chExt cx="9555538" cy="5461000"/>
          </a:xfrm>
        </p:grpSpPr>
        <p:pic>
          <p:nvPicPr>
            <p:cNvPr id="6" name="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5692" y="5392110"/>
              <a:ext cx="992708" cy="603738"/>
            </a:xfrm>
            <a:prstGeom prst="rect">
              <a:avLst/>
            </a:prstGeom>
          </p:spPr>
        </p:pic>
        <p:grpSp>
          <p:nvGrpSpPr>
            <p:cNvPr id="4" name="Gruppieren 3"/>
            <p:cNvGrpSpPr/>
            <p:nvPr/>
          </p:nvGrpSpPr>
          <p:grpSpPr>
            <a:xfrm>
              <a:off x="183968" y="1168400"/>
              <a:ext cx="7419100" cy="5461000"/>
              <a:chOff x="485881" y="1358370"/>
              <a:chExt cx="5310505" cy="3979016"/>
            </a:xfrm>
          </p:grpSpPr>
          <p:pic>
            <p:nvPicPr>
              <p:cNvPr id="8" name="Grafik 7"/>
              <p:cNvPicPr/>
              <p:nvPr/>
            </p:nvPicPr>
            <p:blipFill rotWithShape="1">
              <a:blip r:embed="rId3"/>
              <a:srcRect l="4171" t="8139" r="3662" b="3788"/>
              <a:stretch/>
            </p:blipFill>
            <p:spPr bwMode="auto">
              <a:xfrm>
                <a:off x="485881" y="1358370"/>
                <a:ext cx="5310505" cy="28543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9" name="Grafik 8"/>
              <p:cNvPicPr/>
              <p:nvPr/>
            </p:nvPicPr>
            <p:blipFill rotWithShape="1">
              <a:blip r:embed="rId4"/>
              <a:srcRect l="4272" t="48824" r="3662" b="21700"/>
              <a:stretch/>
            </p:blipFill>
            <p:spPr bwMode="auto">
              <a:xfrm>
                <a:off x="485881" y="4382346"/>
                <a:ext cx="5304155" cy="9550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sp>
          <p:nvSpPr>
            <p:cNvPr id="10" name="9 CuadroTexto"/>
            <p:cNvSpPr txBox="1"/>
            <p:nvPr/>
          </p:nvSpPr>
          <p:spPr>
            <a:xfrm>
              <a:off x="6844586" y="4705853"/>
              <a:ext cx="2894920" cy="369332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anose="020B0604020202020204" charset="0"/>
                </a:rPr>
                <a:t>www.adhop</a:t>
              </a:r>
              <a:r>
                <a:rPr lang="en-GB" sz="1800" b="1" dirty="0" smtClean="0">
                  <a:solidFill>
                    <a:srgbClr val="D66CA9"/>
                  </a:solidFill>
                  <a:latin typeface="Ubuntu" panose="020B0604020202020204" charset="0"/>
                </a:rPr>
                <a:t>hta</a:t>
              </a:r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anose="020B0604020202020204" charset="0"/>
                </a:rPr>
                <a:t>.eu/toolkit</a:t>
              </a:r>
              <a:endPara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endParaRPr>
            </a:p>
          </p:txBody>
        </p:sp>
      </p:grp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511202" y="5265490"/>
            <a:ext cx="539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rgbClr val="D0549B"/>
                </a:solidFill>
                <a:latin typeface="Ubuntu" panose="020B0604020202020204" charset="0"/>
              </a:rPr>
              <a:t>34</a:t>
            </a:r>
            <a:endParaRPr lang="en-US" sz="2000" b="1" dirty="0">
              <a:solidFill>
                <a:srgbClr val="D0549B"/>
              </a:solidFill>
              <a:latin typeface="Ubuntu" panose="020B0604020202020204" charset="0"/>
            </a:endParaRPr>
          </a:p>
        </p:txBody>
      </p:sp>
      <p:sp>
        <p:nvSpPr>
          <p:cNvPr id="12" name="13 Rectángulo"/>
          <p:cNvSpPr>
            <a:spLocks noChangeArrowheads="1"/>
          </p:cNvSpPr>
          <p:nvPr/>
        </p:nvSpPr>
        <p:spPr bwMode="auto">
          <a:xfrm>
            <a:off x="6844586" y="5318655"/>
            <a:ext cx="625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73773"/>
                </a:solidFill>
                <a:latin typeface="Ubuntu" panose="020B0604020202020204" charset="0"/>
              </a:rPr>
              <a:t>tools</a:t>
            </a:r>
            <a:endParaRPr lang="en-US" sz="1400" b="1" dirty="0">
              <a:solidFill>
                <a:srgbClr val="073773"/>
              </a:solidFill>
              <a:latin typeface="Ubuntu" panose="020B0604020202020204" charset="0"/>
            </a:endParaRPr>
          </a:p>
        </p:txBody>
      </p:sp>
      <p:sp>
        <p:nvSpPr>
          <p:cNvPr id="13" name="Rechteckiger Pfeil 2"/>
          <p:cNvSpPr/>
          <p:nvPr/>
        </p:nvSpPr>
        <p:spPr>
          <a:xfrm rot="1744607">
            <a:off x="5862761" y="5072029"/>
            <a:ext cx="671712" cy="567688"/>
          </a:xfrm>
          <a:prstGeom prst="bentArrow">
            <a:avLst>
              <a:gd name="adj1" fmla="val 3403"/>
              <a:gd name="adj2" fmla="val 8103"/>
              <a:gd name="adj3" fmla="val 25000"/>
              <a:gd name="adj4" fmla="val 93324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b="32860"/>
          <a:stretch>
            <a:fillRect/>
          </a:stretch>
        </p:blipFill>
        <p:spPr bwMode="auto">
          <a:xfrm>
            <a:off x="143293" y="4101051"/>
            <a:ext cx="4917810" cy="15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iger Pfeil 2"/>
          <p:cNvSpPr/>
          <p:nvPr/>
        </p:nvSpPr>
        <p:spPr>
          <a:xfrm rot="10800000">
            <a:off x="3581024" y="3598133"/>
            <a:ext cx="578313" cy="683254"/>
          </a:xfrm>
          <a:prstGeom prst="bentArrow">
            <a:avLst>
              <a:gd name="adj1" fmla="val 9034"/>
              <a:gd name="adj2" fmla="val 13290"/>
              <a:gd name="adj3" fmla="val 25000"/>
              <a:gd name="adj4" fmla="val 73216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</a:t>
            </a:r>
            <a:r>
              <a:rPr lang="en-US" sz="3200" dirty="0" err="1">
                <a:solidFill>
                  <a:srgbClr val="083773"/>
                </a:solidFill>
                <a:latin typeface="Ubuntu Condensed" pitchFamily="34" charset="0"/>
              </a:rPr>
              <a:t>AdHop</a:t>
            </a:r>
            <a:r>
              <a:rPr lang="en-US" sz="3200" dirty="0" err="1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 smtClean="0">
                <a:solidFill>
                  <a:srgbClr val="083773"/>
                </a:solidFill>
                <a:latin typeface="Ubuntu Condensed" pitchFamily="34" charset="0"/>
              </a:rPr>
              <a:t>toolkit</a:t>
            </a:r>
            <a:endParaRPr lang="en-US" sz="2000" dirty="0">
              <a:solidFill>
                <a:srgbClr val="083773"/>
              </a:solidFill>
              <a:latin typeface="Ubuntu Condens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293" y="1290175"/>
            <a:ext cx="8819954" cy="8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" y="2080714"/>
            <a:ext cx="7791231" cy="188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iger Pfeil 2"/>
          <p:cNvSpPr/>
          <p:nvPr/>
        </p:nvSpPr>
        <p:spPr>
          <a:xfrm rot="3424856">
            <a:off x="5651792" y="2660667"/>
            <a:ext cx="578313" cy="683254"/>
          </a:xfrm>
          <a:prstGeom prst="bentArrow">
            <a:avLst>
              <a:gd name="adj1" fmla="val 9034"/>
              <a:gd name="adj2" fmla="val 13290"/>
              <a:gd name="adj3" fmla="val 25000"/>
              <a:gd name="adj4" fmla="val 73216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3190" y="3158756"/>
            <a:ext cx="3566210" cy="29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85" y="5865335"/>
            <a:ext cx="1278519" cy="77756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855034" y="6020336"/>
            <a:ext cx="2584390" cy="338554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www.adhop</a:t>
            </a:r>
            <a:r>
              <a:rPr lang="en-GB" sz="1600" b="1" dirty="0" smtClean="0">
                <a:solidFill>
                  <a:srgbClr val="D0549B"/>
                </a:solidFill>
                <a:latin typeface="Ubuntu" panose="020B0604020202020204" charset="0"/>
              </a:rPr>
              <a:t>hta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.eu/toolkit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</a:t>
            </a:r>
            <a:r>
              <a:rPr lang="en-US" sz="3200" dirty="0" err="1">
                <a:solidFill>
                  <a:srgbClr val="083773"/>
                </a:solidFill>
                <a:latin typeface="Ubuntu Condensed" pitchFamily="34" charset="0"/>
              </a:rPr>
              <a:t>AdHop</a:t>
            </a:r>
            <a:r>
              <a:rPr lang="en-US" sz="3200" dirty="0" err="1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 smtClean="0">
                <a:solidFill>
                  <a:srgbClr val="083773"/>
                </a:solidFill>
                <a:latin typeface="Ubuntu Condensed" pitchFamily="34" charset="0"/>
              </a:rPr>
              <a:t>toolkit</a:t>
            </a:r>
            <a:endParaRPr lang="en-US" sz="2000" dirty="0" smtClean="0">
              <a:solidFill>
                <a:srgbClr val="083773"/>
              </a:solidFill>
              <a:latin typeface="Ubuntu Condensed" pitchFamily="34" charset="0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83773"/>
                </a:solidFill>
                <a:latin typeface="Ubuntu Condensed" pitchFamily="34" charset="0"/>
              </a:rPr>
              <a:t> </a:t>
            </a:r>
            <a:endParaRPr lang="en-US" sz="3200" b="1" dirty="0">
              <a:solidFill>
                <a:srgbClr val="083773"/>
              </a:solidFill>
              <a:latin typeface="Ubuntu Condensed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255292" y="1669768"/>
            <a:ext cx="501450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92" y="4128326"/>
            <a:ext cx="5013645" cy="18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3926619" y="2830573"/>
            <a:ext cx="909474" cy="91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derecha"/>
          <p:cNvSpPr/>
          <p:nvPr/>
        </p:nvSpPr>
        <p:spPr>
          <a:xfrm rot="16200000">
            <a:off x="352389" y="4004235"/>
            <a:ext cx="837072" cy="584680"/>
          </a:xfrm>
          <a:prstGeom prst="rightArrow">
            <a:avLst/>
          </a:prstGeom>
          <a:solidFill>
            <a:srgbClr val="083773"/>
          </a:solidFill>
          <a:ln>
            <a:solidFill>
              <a:srgbClr val="07377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948" y="1095376"/>
            <a:ext cx="3870289" cy="312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 t="13925"/>
          <a:stretch>
            <a:fillRect/>
          </a:stretch>
        </p:blipFill>
        <p:spPr bwMode="auto">
          <a:xfrm>
            <a:off x="6685598" y="4179026"/>
            <a:ext cx="2915640" cy="239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iger Pfeil 2"/>
          <p:cNvSpPr>
            <a:spLocks noChangeAspect="1"/>
          </p:cNvSpPr>
          <p:nvPr/>
        </p:nvSpPr>
        <p:spPr>
          <a:xfrm rot="10800000">
            <a:off x="5550909" y="4179026"/>
            <a:ext cx="1128111" cy="807310"/>
          </a:xfrm>
          <a:prstGeom prst="bentArrow">
            <a:avLst>
              <a:gd name="adj1" fmla="val 5397"/>
              <a:gd name="adj2" fmla="val 11778"/>
              <a:gd name="adj3" fmla="val 23728"/>
              <a:gd name="adj4" fmla="val 92739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 smtClean="0">
                <a:solidFill>
                  <a:srgbClr val="083773"/>
                </a:solidFill>
                <a:latin typeface="Ubuntu Condensed" pitchFamily="34" charset="0"/>
              </a:rPr>
              <a:t>database</a:t>
            </a:r>
            <a:endParaRPr lang="en-US" sz="3200" b="1" dirty="0">
              <a:solidFill>
                <a:srgbClr val="083773"/>
              </a:solidFill>
              <a:latin typeface="Ubuntu Condensed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63429" y="1821596"/>
            <a:ext cx="8359440" cy="3676576"/>
            <a:chOff x="563429" y="1233382"/>
            <a:chExt cx="8359440" cy="3676576"/>
          </a:xfrm>
        </p:grpSpPr>
        <p:sp>
          <p:nvSpPr>
            <p:cNvPr id="6" name="5 Rectángulo"/>
            <p:cNvSpPr/>
            <p:nvPr/>
          </p:nvSpPr>
          <p:spPr>
            <a:xfrm>
              <a:off x="919629" y="1464215"/>
              <a:ext cx="7511990" cy="2820706"/>
            </a:xfrm>
            <a:prstGeom prst="rect">
              <a:avLst/>
            </a:prstGeom>
            <a:noFill/>
            <a:ln>
              <a:solidFill>
                <a:srgbClr val="08377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61 Marcador de contenido"/>
            <p:cNvSpPr txBox="1">
              <a:spLocks/>
            </p:cNvSpPr>
            <p:nvPr/>
          </p:nvSpPr>
          <p:spPr>
            <a:xfrm>
              <a:off x="1171361" y="1797957"/>
              <a:ext cx="7260257" cy="2486964"/>
            </a:xfrm>
            <a:prstGeom prst="rect">
              <a:avLst/>
            </a:prstGeom>
          </p:spPr>
          <p:txBody>
            <a:bodyPr/>
            <a:lstStyle/>
            <a:p>
              <a:pPr marL="457200" indent="-457200" defTabSz="914400" fontAlgn="auto">
                <a:spcBef>
                  <a:spcPts val="1800"/>
                </a:spcBef>
                <a:spcAft>
                  <a:spcPts val="600"/>
                </a:spcAft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Online </a:t>
              </a:r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source </a:t>
              </a: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of information on </a:t>
              </a:r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hospital-based HTA reports </a:t>
              </a: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produced by </a:t>
              </a:r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(partner) hospitals 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endParaRPr>
            </a:p>
            <a:p>
              <a:pPr marL="457200" indent="-457200" defTabSz="914400" fontAlgn="auto">
                <a:spcBef>
                  <a:spcPts val="1800"/>
                </a:spcBef>
                <a:spcAft>
                  <a:spcPts val="600"/>
                </a:spcAft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Allows the access to and exchange of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knowledge about specific health technologies</a:t>
              </a:r>
            </a:p>
            <a:p>
              <a:pPr marL="457200" indent="-457200" defTabSz="914400" fontAlgn="auto">
                <a:spcBef>
                  <a:spcPts val="1800"/>
                </a:spcBef>
                <a:spcAft>
                  <a:spcPts val="600"/>
                </a:spcAft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</a:rPr>
                <a:t>Promotes networking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563429" y="1233382"/>
              <a:ext cx="792174" cy="46166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Ubuntu" panose="020B0604020202020204" charset="0"/>
                </a:rPr>
                <a:t>Aim</a:t>
              </a:r>
              <a:endParaRPr lang="en-GB" sz="2400" dirty="0">
                <a:latin typeface="Ubuntu" panose="020B0604020202020204" charset="0"/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2967" y="3659884"/>
              <a:ext cx="1309902" cy="1250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38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12 CuadroTexto"/>
          <p:cNvSpPr txBox="1">
            <a:spLocks noChangeArrowheads="1"/>
          </p:cNvSpPr>
          <p:nvPr/>
        </p:nvSpPr>
        <p:spPr bwMode="auto">
          <a:xfrm>
            <a:off x="7586132" y="2946222"/>
            <a:ext cx="19268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6600" b="1" dirty="0" smtClean="0">
                <a:solidFill>
                  <a:srgbClr val="D0549B"/>
                </a:solidFill>
                <a:latin typeface="Ubuntu" panose="020B0604020202020204" charset="0"/>
              </a:rPr>
              <a:t>219</a:t>
            </a:r>
            <a:endParaRPr lang="en-US" sz="6600" b="1" dirty="0">
              <a:solidFill>
                <a:srgbClr val="D0549B"/>
              </a:solidFill>
              <a:latin typeface="Ubuntu" panose="020B0604020202020204" charset="0"/>
            </a:endParaRPr>
          </a:p>
        </p:txBody>
      </p:sp>
      <p:sp>
        <p:nvSpPr>
          <p:cNvPr id="19461" name="13 Rectángulo"/>
          <p:cNvSpPr>
            <a:spLocks noChangeArrowheads="1"/>
          </p:cNvSpPr>
          <p:nvPr/>
        </p:nvSpPr>
        <p:spPr bwMode="auto">
          <a:xfrm>
            <a:off x="8151284" y="3971422"/>
            <a:ext cx="970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73773"/>
                </a:solidFill>
                <a:latin typeface="Ubuntu" panose="020B0604020202020204" charset="0"/>
              </a:rPr>
              <a:t>entries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" r="1145"/>
          <a:stretch/>
        </p:blipFill>
        <p:spPr bwMode="auto">
          <a:xfrm>
            <a:off x="254000" y="1050854"/>
            <a:ext cx="7247468" cy="5323177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>
                <a:solidFill>
                  <a:srgbClr val="083773"/>
                </a:solidFill>
                <a:latin typeface="Ubuntu Condensed" pitchFamily="34" charset="0"/>
              </a:rPr>
              <a:t>database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493" y="5545074"/>
            <a:ext cx="1045717" cy="99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The AdHop</a:t>
            </a:r>
            <a:r>
              <a:rPr lang="en-US" sz="3200" dirty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>
                <a:solidFill>
                  <a:srgbClr val="22518A"/>
                </a:solidFill>
                <a:latin typeface="Ubuntu Condensed" pitchFamily="34" charset="0"/>
              </a:rPr>
              <a:t> </a:t>
            </a:r>
            <a:r>
              <a:rPr lang="en-US" sz="3200" b="1" dirty="0">
                <a:solidFill>
                  <a:srgbClr val="083773"/>
                </a:solidFill>
                <a:latin typeface="Ubuntu Condensed" pitchFamily="34" charset="0"/>
              </a:rPr>
              <a:t>database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548" y="5740828"/>
            <a:ext cx="1045717" cy="997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03" y="1557867"/>
            <a:ext cx="8776160" cy="418296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8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548621" y="1076326"/>
            <a:ext cx="7345292" cy="54498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" b="1" dirty="0" smtClean="0">
              <a:solidFill>
                <a:srgbClr val="083773"/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" b="1" dirty="0" smtClean="0">
              <a:solidFill>
                <a:srgbClr val="083773"/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smtClean="0">
                <a:solidFill>
                  <a:srgbClr val="073773"/>
                </a:solidFill>
                <a:cs typeface="Arial"/>
              </a:rPr>
              <a:t>COORDINATOR</a:t>
            </a:r>
            <a:endParaRPr lang="de-DE" sz="1000" b="1" dirty="0" smtClean="0">
              <a:solidFill>
                <a:srgbClr val="073773"/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 Clínic de Barcelona/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Fundació Clínic per a la Recerca Biomèdica – </a:t>
            </a:r>
            <a:r>
              <a:rPr lang="es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Spain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 Sampietro-Colom</a:t>
            </a: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smtClean="0">
                <a:solidFill>
                  <a:srgbClr val="073773"/>
                </a:solidFill>
                <a:cs typeface="Arial"/>
              </a:rPr>
              <a:t>PARTNERS</a:t>
            </a:r>
            <a:endParaRPr lang="de-DE" sz="1000" b="1" dirty="0" smtClean="0">
              <a:solidFill>
                <a:srgbClr val="073773"/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es-ES" sz="5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Graduate School of Health Economics and Management,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Cattolica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Sacro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Cuore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/University Hospital</a:t>
            </a: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“A.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Gemelli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Italy</a:t>
            </a:r>
            <a:endParaRPr lang="de-DE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Americo Cicchetti</a:t>
            </a:r>
            <a:r>
              <a:rPr lang="de-DE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Marco Marchetti</a:t>
            </a:r>
          </a:p>
          <a:p>
            <a:pPr marL="252000"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Odense University Hospital – Denmark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Kristian Kidholm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Helsinki and Helsinki University Hospital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Finland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Iris Pasternack, Risto P. Roine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Norwegian Knowledge Centre for the Health Services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orway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Brynjar Fure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for Research in Healthcare Innovation Management, IESE Business School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Magdalene Rosenmöller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Ludwig Boltzmann Institute for Health Technology Assessment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Austria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Claudia Wild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Ankara Numune Training and Research Hospital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Turkey 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 err="1" smtClean="0">
                <a:solidFill>
                  <a:srgbClr val="D66CA9"/>
                </a:solidFill>
              </a:rPr>
              <a:t>Contact</a:t>
            </a:r>
            <a:r>
              <a:rPr lang="es-ES" sz="1000" dirty="0" smtClean="0">
                <a:solidFill>
                  <a:srgbClr val="D66CA9"/>
                </a:solidFill>
              </a:rPr>
              <a:t>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Rabia Kahveci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 Hospitalier Universitaire Vaudois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Jean-Blaise Wasserfallen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Tartu University Hospital 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Estonia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 smtClean="0">
                <a:solidFill>
                  <a:srgbClr val="D66CA9"/>
                </a:solidFill>
              </a:rPr>
              <a:t>Contact: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Raul – Allan Kiivet, Margus Ulst</a:t>
            </a:r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10 Título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>
                <a:latin typeface="Ubuntu Condensed" pitchFamily="34" charset="0"/>
              </a:rPr>
              <a:t>T</a:t>
            </a:r>
            <a:r>
              <a:rPr lang="en-US" sz="3200" dirty="0" smtClean="0">
                <a:latin typeface="Ubuntu Condensed" pitchFamily="34" charset="0"/>
              </a:rPr>
              <a:t>he AdHop</a:t>
            </a:r>
            <a:r>
              <a:rPr lang="en-US" sz="3200" b="1" dirty="0" smtClean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 smtClean="0">
                <a:latin typeface="Ubuntu Condensed" pitchFamily="34" charset="0"/>
              </a:rPr>
              <a:t> consortium</a:t>
            </a:r>
            <a:endParaRPr lang="en-US" sz="3200" b="1" dirty="0">
              <a:solidFill>
                <a:srgbClr val="D0549B"/>
              </a:solidFill>
              <a:latin typeface="Ubuntu Condensed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55" y="1390335"/>
            <a:ext cx="641867" cy="37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26" y="3281814"/>
            <a:ext cx="647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12" y="2219010"/>
            <a:ext cx="790110" cy="35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61"/>
          <a:stretch>
            <a:fillRect/>
          </a:stretch>
        </p:blipFill>
        <p:spPr bwMode="auto">
          <a:xfrm>
            <a:off x="945589" y="2740365"/>
            <a:ext cx="514762" cy="4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66" y="3807461"/>
            <a:ext cx="884256" cy="1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46" y="4230163"/>
            <a:ext cx="619126" cy="31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93" y="4663901"/>
            <a:ext cx="992733" cy="3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84" y="5190572"/>
            <a:ext cx="736238" cy="30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66" y="5711007"/>
            <a:ext cx="897430" cy="19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82" y="6101946"/>
            <a:ext cx="421219" cy="4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6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 bwMode="auto">
          <a:xfrm>
            <a:off x="435939" y="2362252"/>
            <a:ext cx="8496000" cy="2778588"/>
          </a:xfrm>
          <a:prstGeom prst="roundRect">
            <a:avLst>
              <a:gd name="adj" fmla="val 5644"/>
            </a:avLst>
          </a:prstGeom>
          <a:solidFill>
            <a:srgbClr val="0737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Ubuntu"/>
              <a:ea typeface="ＭＳ Ｐゴシック" pitchFamily="-105" charset="-128"/>
              <a:cs typeface="Ubuntu"/>
            </a:endParaRPr>
          </a:p>
          <a:p>
            <a:pPr>
              <a:spcBef>
                <a:spcPts val="600"/>
              </a:spcBef>
              <a:defRPr/>
            </a:pP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491352" y="2419546"/>
            <a:ext cx="8385175" cy="2664000"/>
          </a:xfrm>
          <a:prstGeom prst="roundRect">
            <a:avLst>
              <a:gd name="adj" fmla="val 5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Ubuntu"/>
              <a:ea typeface="ＭＳ Ｐゴシック" pitchFamily="-105" charset="-128"/>
              <a:cs typeface="Ubuntu"/>
            </a:endParaRPr>
          </a:p>
          <a:p>
            <a:pPr>
              <a:spcBef>
                <a:spcPts val="600"/>
              </a:spcBef>
              <a:defRPr/>
            </a:pPr>
            <a:endParaRPr lang="es-ES" sz="1800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95300" y="2436682"/>
            <a:ext cx="8385175" cy="2370137"/>
          </a:xfrm>
        </p:spPr>
        <p:txBody>
          <a:bodyPr/>
          <a:lstStyle/>
          <a:p>
            <a:pPr marL="0" indent="0" algn="l">
              <a:buNone/>
              <a:defRPr/>
            </a:pPr>
            <a:endParaRPr lang="en-US" sz="1800" dirty="0" smtClean="0">
              <a:ea typeface="ＭＳ Ｐゴシック" pitchFamily="-105" charset="-128"/>
            </a:endParaRPr>
          </a:p>
          <a:p>
            <a:pPr marL="0" indent="0" algn="l">
              <a:buNone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Hospital-based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Health Technology Assessment (HB-HTA) means performing HTA activities tailored to the </a:t>
            </a:r>
            <a:r>
              <a:rPr lang="en-US" sz="1800" b="1" dirty="0">
                <a:solidFill>
                  <a:srgbClr val="083773"/>
                </a:solidFill>
                <a:ea typeface="ＭＳ Ｐゴシック" pitchFamily="-105" charset="-128"/>
              </a:rPr>
              <a:t>hospital context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for</a:t>
            </a:r>
            <a:r>
              <a:rPr lang="en-US" sz="1800" dirty="0">
                <a:solidFill>
                  <a:srgbClr val="073773"/>
                </a:solidFill>
                <a:ea typeface="ＭＳ Ｐゴシック" pitchFamily="-105" charset="-128"/>
              </a:rPr>
              <a:t> </a:t>
            </a:r>
            <a:r>
              <a:rPr lang="en-US" sz="1800" b="1" dirty="0">
                <a:solidFill>
                  <a:srgbClr val="083773"/>
                </a:solidFill>
                <a:ea typeface="ＭＳ Ｐゴシック" pitchFamily="-105" charset="-128"/>
              </a:rPr>
              <a:t>managerial</a:t>
            </a:r>
            <a:r>
              <a:rPr lang="en-US" sz="1800" dirty="0">
                <a:ea typeface="ＭＳ Ｐゴシック" pitchFamily="-105" charset="-128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decisions.</a:t>
            </a:r>
          </a:p>
          <a:p>
            <a:pPr marL="0" indent="0" algn="l"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It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includes the processes and methods used to produce HTA reports </a:t>
            </a:r>
            <a:r>
              <a:rPr lang="en-US" sz="1800" b="1" dirty="0" smtClean="0">
                <a:solidFill>
                  <a:srgbClr val="D0549B"/>
                </a:solidFill>
                <a:ea typeface="ＭＳ Ｐゴシック" pitchFamily="-105" charset="-128"/>
              </a:rPr>
              <a:t>“in”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and </a:t>
            </a:r>
            <a:r>
              <a:rPr lang="en-US" sz="1800" b="1" dirty="0" smtClean="0">
                <a:solidFill>
                  <a:srgbClr val="D0549B"/>
                </a:solidFill>
                <a:ea typeface="ＭＳ Ｐゴシック" pitchFamily="-105" charset="-128"/>
              </a:rPr>
              <a:t>“for”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hospitals.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-105" charset="-128"/>
            </a:endParaRPr>
          </a:p>
          <a:p>
            <a:pPr marL="0" indent="0" algn="r">
              <a:buNone/>
              <a:defRPr/>
            </a:pPr>
            <a:endParaRPr lang="en-US" sz="1400" i="1" dirty="0" smtClean="0">
              <a:solidFill>
                <a:srgbClr val="083773"/>
              </a:solidFill>
              <a:ea typeface="ＭＳ Ｐゴシック" pitchFamily="-105" charset="-128"/>
            </a:endParaRPr>
          </a:p>
          <a:p>
            <a:pPr marL="0" indent="0" algn="r">
              <a:buNone/>
              <a:defRPr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Definition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developed by the partners of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105" charset="-128"/>
              </a:rPr>
              <a:t>AdHopHTA</a:t>
            </a:r>
          </a:p>
          <a:p>
            <a:pPr algn="l">
              <a:spcBef>
                <a:spcPts val="1200"/>
              </a:spcBef>
              <a:defRPr/>
            </a:pPr>
            <a:endParaRPr lang="es-ES" sz="1800" dirty="0">
              <a:ea typeface="ＭＳ Ｐゴシック" pitchFamily="-105" charset="-128"/>
            </a:endParaRPr>
          </a:p>
        </p:txBody>
      </p:sp>
      <p:sp>
        <p:nvSpPr>
          <p:cNvPr id="9219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155575" y="163513"/>
            <a:ext cx="634206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latin typeface="Ubuntu Condensed" pitchFamily="34" charset="0"/>
              </a:rPr>
              <a:t>What is hospital-based HTA</a:t>
            </a:r>
            <a:r>
              <a:rPr lang="en-US" sz="3200" b="1" dirty="0" smtClean="0">
                <a:solidFill>
                  <a:srgbClr val="D66CA9"/>
                </a:solidFill>
                <a:latin typeface="Ubuntu Condensed" pitchFamily="34" charset="0"/>
              </a:rPr>
              <a:t> or HB-HTA </a:t>
            </a:r>
            <a:r>
              <a:rPr lang="en-US" sz="3200" dirty="0" smtClean="0">
                <a:latin typeface="Ubuntu Condensed" pitchFamily="34" charset="0"/>
              </a:rPr>
              <a:t>?</a:t>
            </a:r>
          </a:p>
        </p:txBody>
      </p:sp>
      <p:pic>
        <p:nvPicPr>
          <p:cNvPr id="9223" name="Picture 7" descr="F:\FUNDACIO\FCRB_INNOVACIÓ\INNOVACIO_GESTIO_DE_LA\HTA HEALTH TECHNOLOGY ASSESSEMENT\AdHopHTA\3. WP6 Communication\21 Animation Database\AdHopHTA Database Illustrationen\hosp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748" y="4414409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0 Título"/>
          <p:cNvSpPr>
            <a:spLocks noGrp="1"/>
          </p:cNvSpPr>
          <p:nvPr>
            <p:ph type="title" idx="4294967295"/>
          </p:nvPr>
        </p:nvSpPr>
        <p:spPr bwMode="auto">
          <a:xfrm>
            <a:off x="204416" y="147200"/>
            <a:ext cx="568166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latin typeface="Ubuntu Condensed" pitchFamily="34" charset="0"/>
              </a:rPr>
              <a:t>How to access the AdHop</a:t>
            </a:r>
            <a:r>
              <a:rPr lang="en-US" sz="3200" b="1" dirty="0" smtClean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 smtClean="0">
                <a:latin typeface="Ubuntu Condensed" pitchFamily="34" charset="0"/>
              </a:rPr>
              <a:t> products</a:t>
            </a:r>
            <a:endParaRPr lang="en-US" sz="3200" b="1" dirty="0">
              <a:solidFill>
                <a:srgbClr val="D0549B"/>
              </a:solidFill>
              <a:latin typeface="Ubuntu Condensed" pitchFamily="34" charset="0"/>
            </a:endParaRPr>
          </a:p>
        </p:txBody>
      </p:sp>
      <p:pic>
        <p:nvPicPr>
          <p:cNvPr id="9" name="Picture 3" descr="F:\FUNDACIO\FCRB_INNOVACIÓ\INNOVACIO_GESTIO_DE_LA\HTA HEALTH TECHNOLOGY ASSESSEMENT\AdHopHTA\3. WP6 Communication\21 Animation Database\AdHopHTA Database Illustrationen\hosp_re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093" y="4474683"/>
            <a:ext cx="982900" cy="9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469" y="4794802"/>
            <a:ext cx="989920" cy="60204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052" y="4591572"/>
            <a:ext cx="989919" cy="944706"/>
          </a:xfrm>
          <a:prstGeom prst="rect">
            <a:avLst/>
          </a:prstGeom>
        </p:spPr>
      </p:pic>
      <p:sp>
        <p:nvSpPr>
          <p:cNvPr id="12" name="Text Placeholder 12"/>
          <p:cNvSpPr txBox="1">
            <a:spLocks/>
          </p:cNvSpPr>
          <p:nvPr/>
        </p:nvSpPr>
        <p:spPr>
          <a:xfrm>
            <a:off x="946988" y="5535984"/>
            <a:ext cx="1305111" cy="795414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549B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Handbook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518A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of HB-HTA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518A"/>
              </a:solidFill>
              <a:effectLst/>
              <a:uLnTx/>
              <a:uFillTx/>
              <a:latin typeface="Ubuntu Condensed" pitchFamily="34" charset="0"/>
              <a:ea typeface="+mn-ea"/>
            </a:endParaRPr>
          </a:p>
        </p:txBody>
      </p:sp>
      <p:sp>
        <p:nvSpPr>
          <p:cNvPr id="13" name="Text Placeholder 12"/>
          <p:cNvSpPr txBox="1">
            <a:spLocks/>
          </p:cNvSpPr>
          <p:nvPr/>
        </p:nvSpPr>
        <p:spPr>
          <a:xfrm>
            <a:off x="3160366" y="5535984"/>
            <a:ext cx="2732126" cy="864095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549B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Toolkit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518A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 for setting-up and running an HB-HTA unit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518A"/>
              </a:solidFill>
              <a:effectLst/>
              <a:uLnTx/>
              <a:uFillTx/>
              <a:latin typeface="Ubuntu Condensed" pitchFamily="34" charset="0"/>
              <a:ea typeface="+mn-ea"/>
            </a:endParaRPr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6800758" y="5535984"/>
            <a:ext cx="1806507" cy="870423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549B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Database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518A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 of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518A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HB-HTA reports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518A"/>
              </a:solidFill>
              <a:effectLst/>
              <a:uLnTx/>
              <a:uFillTx/>
              <a:latin typeface="Ubuntu Condensed" pitchFamily="34" charset="0"/>
              <a:ea typeface="+mn-ea"/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idx="4294967295"/>
          </p:nvPr>
        </p:nvSpPr>
        <p:spPr>
          <a:xfrm>
            <a:off x="621179" y="2778539"/>
            <a:ext cx="7810500" cy="782638"/>
          </a:xfrm>
          <a:prstGeom prst="rect">
            <a:avLst/>
          </a:prstGeom>
        </p:spPr>
        <p:txBody>
          <a:bodyPr/>
          <a:lstStyle/>
          <a:p>
            <a:pPr marL="0" indent="0" algn="ctr" defTabSz="534891">
              <a:buFont typeface="Arial" charset="0"/>
              <a:buNone/>
              <a:defRPr/>
            </a:pPr>
            <a:r>
              <a:rPr lang="es-ES" sz="3600" dirty="0" smtClean="0">
                <a:solidFill>
                  <a:srgbClr val="083773"/>
                </a:solidFill>
                <a:latin typeface="Ubuntu" panose="020B0604020202020204" charset="0"/>
                <a:ea typeface="ＭＳ Ｐゴシック" pitchFamily="34" charset="-128"/>
                <a:cs typeface="Ubuntu" pitchFamily="34" charset="0"/>
              </a:rPr>
              <a:t>www.adhop</a:t>
            </a:r>
            <a:r>
              <a:rPr lang="es-ES" sz="3600" b="1" dirty="0" smtClean="0">
                <a:solidFill>
                  <a:srgbClr val="D0549B"/>
                </a:solidFill>
                <a:latin typeface="Ubuntu" panose="020B0604020202020204" charset="0"/>
                <a:ea typeface="ＭＳ Ｐゴシック" pitchFamily="34" charset="-128"/>
                <a:cs typeface="Ubuntu" pitchFamily="34" charset="0"/>
              </a:rPr>
              <a:t>hta</a:t>
            </a:r>
            <a:r>
              <a:rPr lang="es-ES" sz="3600" dirty="0" smtClean="0">
                <a:solidFill>
                  <a:srgbClr val="083773"/>
                </a:solidFill>
                <a:latin typeface="Ubuntu" panose="020B0604020202020204" charset="0"/>
                <a:ea typeface="ＭＳ Ｐゴシック" pitchFamily="34" charset="-128"/>
                <a:cs typeface="Ubuntu" pitchFamily="34" charset="0"/>
              </a:rPr>
              <a:t>.eu</a:t>
            </a:r>
            <a:endParaRPr lang="es-ES" sz="3600" dirty="0">
              <a:solidFill>
                <a:srgbClr val="083773"/>
              </a:solidFill>
              <a:latin typeface="Ubuntu" panose="020B0604020202020204" charset="0"/>
              <a:ea typeface="ＭＳ Ｐゴシック" pitchFamily="34" charset="-128"/>
              <a:cs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23707" y="2480734"/>
            <a:ext cx="7984358" cy="2960182"/>
          </a:xfrm>
          <a:ln>
            <a:prstDash val="dashDot"/>
          </a:ln>
        </p:spPr>
        <p:txBody>
          <a:bodyPr/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ever increasing stream of new health technologies claims to have the potential to solve many of the current challenges in healthcare and provide answers to unmet health needs</a:t>
            </a:r>
          </a:p>
          <a:p>
            <a:pPr marL="0" indent="0" algn="l">
              <a:buNone/>
            </a:pP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Hospitals are generally the entry point for new and innovative technologies </a:t>
            </a:r>
          </a:p>
          <a:p>
            <a:pPr marL="0" indent="0" algn="l">
              <a:buNone/>
            </a:pP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HB-HTA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tool for supporting managerial decisions in the hospital regarding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technologies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10 Título"/>
          <p:cNvSpPr>
            <a:spLocks noGrp="1"/>
          </p:cNvSpPr>
          <p:nvPr>
            <p:ph type="title" idx="4294967295"/>
          </p:nvPr>
        </p:nvSpPr>
        <p:spPr bwMode="auto">
          <a:xfrm>
            <a:off x="204416" y="147200"/>
            <a:ext cx="584925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latin typeface="Ubuntu Condensed" pitchFamily="34" charset="0"/>
              </a:rPr>
              <a:t>Why </a:t>
            </a:r>
            <a:r>
              <a:rPr lang="en-US" sz="3200" dirty="0">
                <a:latin typeface="Ubuntu Condensed" pitchFamily="34" charset="0"/>
              </a:rPr>
              <a:t>hospital-based HTA</a:t>
            </a:r>
            <a:r>
              <a:rPr lang="en-US" sz="3200" b="1" dirty="0">
                <a:solidFill>
                  <a:srgbClr val="D66CA9"/>
                </a:solidFill>
                <a:latin typeface="Ubuntu Condensed" pitchFamily="34" charset="0"/>
              </a:rPr>
              <a:t> or HB-HTA </a:t>
            </a:r>
            <a:r>
              <a:rPr lang="en-US" sz="3200" dirty="0">
                <a:latin typeface="Ubuntu Condensed" pitchFamily="34" charset="0"/>
              </a:rPr>
              <a:t>?</a:t>
            </a:r>
            <a:endParaRPr lang="en-US" sz="3200" dirty="0" smtClean="0">
              <a:latin typeface="Ubuntu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23707" y="2105246"/>
            <a:ext cx="7984358" cy="2700669"/>
          </a:xfrm>
          <a:ln>
            <a:prstDash val="dashDot"/>
          </a:ln>
        </p:spPr>
        <p:txBody>
          <a:bodyPr/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HB-HTA is based on </a:t>
            </a:r>
            <a:r>
              <a:rPr lang="en-US" sz="2000" b="1" dirty="0">
                <a:solidFill>
                  <a:srgbClr val="D0549B"/>
                </a:solidFill>
              </a:rPr>
              <a:t>scientific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and </a:t>
            </a:r>
            <a:r>
              <a:rPr lang="en-US" sz="2000" b="1" dirty="0">
                <a:solidFill>
                  <a:srgbClr val="D0549B"/>
                </a:solidFill>
              </a:rPr>
              <a:t>relevant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hospital-specific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000" b="1" dirty="0">
                <a:solidFill>
                  <a:srgbClr val="D0549B"/>
                </a:solidFill>
              </a:rPr>
              <a:t>objective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targeted to a specific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</a:t>
            </a: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HB-HTA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it possible to take </a:t>
            </a:r>
            <a:r>
              <a:rPr lang="en-US" sz="2000" b="1" dirty="0">
                <a:solidFill>
                  <a:srgbClr val="D0549B"/>
                </a:solidFill>
              </a:rPr>
              <a:t>better-informed decisions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effective, safe and sustainable healthcare for a hospital</a:t>
            </a: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investment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decisions allowing hospitals to </a:t>
            </a:r>
            <a:r>
              <a:rPr lang="en-US" sz="2000" b="1" dirty="0" smtClean="0">
                <a:solidFill>
                  <a:srgbClr val="D0549B"/>
                </a:solidFill>
              </a:rPr>
              <a:t>become more efficient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avoiding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inappropriate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investments or by reducing unnecessary use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10243" name="10 Título"/>
          <p:cNvSpPr>
            <a:spLocks noGrp="1"/>
          </p:cNvSpPr>
          <p:nvPr>
            <p:ph type="title" idx="4294967295"/>
          </p:nvPr>
        </p:nvSpPr>
        <p:spPr bwMode="auto">
          <a:xfrm>
            <a:off x="204416" y="147200"/>
            <a:ext cx="584925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latin typeface="Ubuntu Condensed" pitchFamily="34" charset="0"/>
              </a:rPr>
              <a:t>Why </a:t>
            </a:r>
            <a:r>
              <a:rPr lang="en-US" sz="3200" dirty="0">
                <a:latin typeface="Ubuntu Condensed" pitchFamily="34" charset="0"/>
              </a:rPr>
              <a:t>hospital-based HTA</a:t>
            </a:r>
            <a:r>
              <a:rPr lang="en-US" sz="3200" b="1" dirty="0">
                <a:solidFill>
                  <a:srgbClr val="D66CA9"/>
                </a:solidFill>
                <a:latin typeface="Ubuntu Condensed" pitchFamily="34" charset="0"/>
              </a:rPr>
              <a:t> or HB-HTA </a:t>
            </a:r>
            <a:r>
              <a:rPr lang="en-US" sz="3200" dirty="0">
                <a:latin typeface="Ubuntu Condensed" pitchFamily="34" charset="0"/>
              </a:rPr>
              <a:t>?</a:t>
            </a:r>
            <a:endParaRPr lang="en-US" sz="3200" dirty="0" smtClean="0">
              <a:latin typeface="Ubuntu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0 Título"/>
          <p:cNvSpPr>
            <a:spLocks noGrp="1"/>
          </p:cNvSpPr>
          <p:nvPr>
            <p:ph type="title" idx="4294967295"/>
          </p:nvPr>
        </p:nvSpPr>
        <p:spPr bwMode="auto">
          <a:xfrm>
            <a:off x="204416" y="147200"/>
            <a:ext cx="584925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D0549B"/>
                </a:solidFill>
                <a:latin typeface="Ubuntu Condensed" pitchFamily="34" charset="0"/>
              </a:rPr>
              <a:t>3+1</a:t>
            </a:r>
            <a:r>
              <a:rPr lang="en-US" sz="3200" dirty="0" smtClean="0">
                <a:latin typeface="Ubuntu Condensed" pitchFamily="34" charset="0"/>
              </a:rPr>
              <a:t> reasons for adopting HB-HTA</a:t>
            </a:r>
            <a:r>
              <a:rPr lang="en-US" sz="2000" dirty="0" smtClean="0">
                <a:latin typeface="Ubuntu Condensed" pitchFamily="34" charset="0"/>
              </a:rPr>
              <a:t> </a:t>
            </a:r>
            <a:endParaRPr lang="en-US" sz="3200" dirty="0" smtClean="0">
              <a:latin typeface="Ubuntu Condensed" pitchFamily="34" charset="0"/>
            </a:endParaRP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480336" y="1755145"/>
            <a:ext cx="3682513" cy="12793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83773"/>
            </a:solidFill>
            <a:miter lim="800000"/>
            <a:headEnd/>
            <a:tailEnd/>
          </a:ln>
          <a:extLst/>
        </p:spPr>
        <p:txBody>
          <a:bodyPr wrap="square" lIns="107287" tIns="53643" rIns="107287" bIns="53643"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HB-HTA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leads to sound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investment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decisions contributing to </a:t>
            </a:r>
            <a:r>
              <a:rPr lang="en-GB" sz="1800" b="1" dirty="0" smtClean="0">
                <a:solidFill>
                  <a:srgbClr val="D0549B"/>
                </a:solidFill>
                <a:latin typeface="Ubuntu" pitchFamily="34" charset="0"/>
              </a:rPr>
              <a:t>improved h</a:t>
            </a:r>
            <a:r>
              <a:rPr lang="en-GB" sz="1800" b="1" dirty="0" smtClean="0">
                <a:solidFill>
                  <a:srgbClr val="D0549B"/>
                </a:solidFill>
                <a:latin typeface="Ubuntu" pitchFamily="34" charset="0"/>
              </a:rPr>
              <a:t>ospital efficiency</a:t>
            </a:r>
            <a:endParaRPr lang="en-GB" sz="1800" b="1" dirty="0">
              <a:solidFill>
                <a:srgbClr val="D0549B"/>
              </a:solidFill>
              <a:latin typeface="Ubuntu" pitchFamily="34" charset="0"/>
              <a:ea typeface="MS PGothic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925" y="2131869"/>
            <a:ext cx="515969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GB" sz="2800" dirty="0">
                <a:solidFill>
                  <a:srgbClr val="083773"/>
                </a:solidFill>
                <a:latin typeface="Arial Narrow" pitchFamily="34" charset="0"/>
                <a:sym typeface="Wingdings"/>
              </a:rPr>
              <a:t></a:t>
            </a:r>
            <a:endParaRPr lang="en-GB" sz="2800" dirty="0">
              <a:solidFill>
                <a:srgbClr val="083773"/>
              </a:solidFill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25" y="3432827"/>
            <a:ext cx="537270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en-GB" sz="2800" dirty="0">
                <a:solidFill>
                  <a:srgbClr val="083773"/>
                </a:solidFill>
                <a:latin typeface="Arial Narrow" pitchFamily="34" charset="0"/>
                <a:sym typeface="Wingdings"/>
              </a:rPr>
              <a:t></a:t>
            </a:r>
            <a:endParaRPr lang="en-GB" sz="2800" dirty="0">
              <a:solidFill>
                <a:srgbClr val="083773"/>
              </a:solidFill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1925" y="4490630"/>
            <a:ext cx="537270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en-GB" sz="2800" dirty="0">
                <a:solidFill>
                  <a:srgbClr val="083773"/>
                </a:solidFill>
                <a:latin typeface="Arial Narrow" pitchFamily="34" charset="0"/>
                <a:sym typeface="Wingdings"/>
              </a:rPr>
              <a:t></a:t>
            </a:r>
            <a:endParaRPr lang="en-GB" sz="2800" dirty="0">
              <a:solidFill>
                <a:srgbClr val="083773"/>
              </a:solidFill>
              <a:latin typeface="Arial Narrow" pitchFamily="34" charset="0"/>
            </a:endParaRPr>
          </a:p>
        </p:txBody>
      </p:sp>
      <p:grpSp>
        <p:nvGrpSpPr>
          <p:cNvPr id="12" name="17 Grupo"/>
          <p:cNvGrpSpPr/>
          <p:nvPr/>
        </p:nvGrpSpPr>
        <p:grpSpPr>
          <a:xfrm>
            <a:off x="4563302" y="1677768"/>
            <a:ext cx="4509955" cy="1884394"/>
            <a:chOff x="4359226" y="2192782"/>
            <a:chExt cx="4163030" cy="1413294"/>
          </a:xfrm>
        </p:grpSpPr>
        <p:sp>
          <p:nvSpPr>
            <p:cNvPr id="14" name="12 CuadroTexto"/>
            <p:cNvSpPr txBox="1">
              <a:spLocks noChangeArrowheads="1"/>
            </p:cNvSpPr>
            <p:nvPr/>
          </p:nvSpPr>
          <p:spPr bwMode="auto">
            <a:xfrm>
              <a:off x="5364507" y="3305993"/>
              <a:ext cx="2652764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000" dirty="0">
                  <a:solidFill>
                    <a:srgbClr val="073773"/>
                  </a:solidFill>
                  <a:latin typeface="Ubuntu" pitchFamily="34" charset="0"/>
                  <a:ea typeface="Times New Roman"/>
                  <a:sym typeface="Webdings"/>
                </a:rPr>
                <a:t></a:t>
              </a:r>
              <a:r>
                <a:rPr lang="en-GB" sz="1100" dirty="0">
                  <a:solidFill>
                    <a:srgbClr val="073773"/>
                  </a:solidFill>
                  <a:latin typeface="Ubuntu" pitchFamily="34" charset="0"/>
                  <a:ea typeface="MS PGothic"/>
                  <a:cs typeface="Times New Roman"/>
                </a:rPr>
                <a:t>-</a:t>
              </a:r>
              <a:r>
                <a:rPr lang="en-GB" sz="1050" dirty="0">
                  <a:solidFill>
                    <a:srgbClr val="073773"/>
                  </a:solidFill>
                  <a:latin typeface="Ubuntu" pitchFamily="34" charset="0"/>
                  <a:ea typeface="MS PGothic"/>
                  <a:cs typeface="Times New Roman"/>
                </a:rPr>
                <a:t>year performance of an HB-HTA unit</a:t>
              </a:r>
              <a:endParaRPr lang="en-GB" sz="1100" dirty="0">
                <a:solidFill>
                  <a:srgbClr val="073773"/>
                </a:solidFill>
                <a:latin typeface="Ubuntu" pitchFamily="34" charset="0"/>
                <a:ea typeface="Times New Roman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359226" y="2500612"/>
              <a:ext cx="561100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00" dirty="0">
                  <a:solidFill>
                    <a:srgbClr val="D66CA9"/>
                  </a:solidFill>
                  <a:latin typeface="Arial Narrow" pitchFamily="34" charset="0"/>
                  <a:sym typeface="Webdings"/>
                </a:rPr>
                <a:t></a:t>
              </a:r>
              <a:endParaRPr lang="en-GB" sz="3300" dirty="0">
                <a:solidFill>
                  <a:srgbClr val="D66CA9"/>
                </a:solidFill>
                <a:latin typeface="Arial Narrow" pitchFamily="34" charset="0"/>
              </a:endParaRPr>
            </a:p>
          </p:txBody>
        </p:sp>
        <p:sp>
          <p:nvSpPr>
            <p:cNvPr id="16" name="15 Cerrar corchete"/>
            <p:cNvSpPr/>
            <p:nvPr/>
          </p:nvSpPr>
          <p:spPr>
            <a:xfrm>
              <a:off x="7969600" y="2192782"/>
              <a:ext cx="552656" cy="1316301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16 Cerrar corchete"/>
            <p:cNvSpPr/>
            <p:nvPr/>
          </p:nvSpPr>
          <p:spPr>
            <a:xfrm rot="10800000">
              <a:off x="4811853" y="2192782"/>
              <a:ext cx="552656" cy="1316300"/>
            </a:xfrm>
            <a:prstGeom prst="rightBracket">
              <a:avLst>
                <a:gd name="adj" fmla="val 833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17 Imagen" descr="C:\Users\Lach\Desktop\AdHopHTA promotional materials\AdHopHTA Database Illustrationen\manager_check_report_smil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670"/>
          <a:stretch/>
        </p:blipFill>
        <p:spPr bwMode="auto">
          <a:xfrm>
            <a:off x="8017693" y="3876798"/>
            <a:ext cx="932747" cy="747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19" name="25 Grupo"/>
          <p:cNvGrpSpPr/>
          <p:nvPr/>
        </p:nvGrpSpPr>
        <p:grpSpPr>
          <a:xfrm>
            <a:off x="5378298" y="3683410"/>
            <a:ext cx="2508402" cy="1372309"/>
            <a:chOff x="5315578" y="2937107"/>
            <a:chExt cx="2143299" cy="1029231"/>
          </a:xfrm>
        </p:grpSpPr>
        <p:sp>
          <p:nvSpPr>
            <p:cNvPr id="20" name="12 CuadroTexto"/>
            <p:cNvSpPr txBox="1">
              <a:spLocks noChangeArrowheads="1"/>
            </p:cNvSpPr>
            <p:nvPr/>
          </p:nvSpPr>
          <p:spPr bwMode="auto">
            <a:xfrm>
              <a:off x="5315578" y="3019926"/>
              <a:ext cx="2143299" cy="94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2000" b="1" dirty="0">
                  <a:solidFill>
                    <a:srgbClr val="073773"/>
                  </a:solidFill>
                  <a:latin typeface="Ubuntu" pitchFamily="34" charset="0"/>
                  <a:ea typeface="MS PGothic"/>
                  <a:cs typeface="Times New Roman"/>
                </a:rPr>
                <a:t>100% </a:t>
              </a:r>
              <a:r>
                <a:rPr lang="es-ES" sz="2000" b="1" dirty="0" err="1" smtClean="0">
                  <a:solidFill>
                    <a:srgbClr val="073773"/>
                  </a:solidFill>
                  <a:latin typeface="Ubuntu" pitchFamily="34" charset="0"/>
                  <a:ea typeface="MS PGothic"/>
                  <a:cs typeface="Times New Roman"/>
                </a:rPr>
                <a:t>satisfied</a:t>
              </a:r>
              <a:endParaRPr lang="es-ES" sz="2000" b="1" dirty="0" smtClean="0">
                <a:solidFill>
                  <a:srgbClr val="073773"/>
                </a:solidFill>
                <a:latin typeface="Ubuntu" pitchFamily="34" charset="0"/>
                <a:ea typeface="MS PGothic"/>
                <a:cs typeface="Times New Roman"/>
              </a:endParaRPr>
            </a:p>
            <a:p>
              <a:pPr algn="ctr" fontAlgn="base"/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hospital </a:t>
              </a:r>
              <a: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decision-makers </a:t>
              </a:r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by </a:t>
              </a:r>
              <a: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/>
              </a:r>
              <a:b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</a:br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5-year </a:t>
              </a:r>
              <a: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activity of an HB-HTA </a:t>
              </a:r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Times New Roman"/>
                </a:rPr>
                <a:t>unit</a:t>
              </a:r>
              <a:endPara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Times New Roman"/>
              </a:endParaRPr>
            </a:p>
          </p:txBody>
        </p:sp>
        <p:sp>
          <p:nvSpPr>
            <p:cNvPr id="21" name="20 Cerrar corchete"/>
            <p:cNvSpPr/>
            <p:nvPr/>
          </p:nvSpPr>
          <p:spPr>
            <a:xfrm rot="10800000">
              <a:off x="5315578" y="2937107"/>
              <a:ext cx="338194" cy="100184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21 Cerrar corchete"/>
            <p:cNvSpPr/>
            <p:nvPr/>
          </p:nvSpPr>
          <p:spPr>
            <a:xfrm>
              <a:off x="7118908" y="2945091"/>
              <a:ext cx="338194" cy="100184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26 Grupo"/>
          <p:cNvGrpSpPr/>
          <p:nvPr/>
        </p:nvGrpSpPr>
        <p:grpSpPr>
          <a:xfrm>
            <a:off x="5378298" y="5132071"/>
            <a:ext cx="2506325" cy="1367528"/>
            <a:chOff x="5315578" y="2945091"/>
            <a:chExt cx="2143299" cy="1025646"/>
          </a:xfrm>
        </p:grpSpPr>
        <p:sp>
          <p:nvSpPr>
            <p:cNvPr id="24" name="12 CuadroTexto"/>
            <p:cNvSpPr txBox="1">
              <a:spLocks noChangeArrowheads="1"/>
            </p:cNvSpPr>
            <p:nvPr/>
          </p:nvSpPr>
          <p:spPr bwMode="auto">
            <a:xfrm>
              <a:off x="5315578" y="3012782"/>
              <a:ext cx="2143299" cy="95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2000" b="1" dirty="0" smtClean="0">
                  <a:solidFill>
                    <a:srgbClr val="073773"/>
                  </a:solidFill>
                  <a:latin typeface="Ubuntu" pitchFamily="34" charset="0"/>
                  <a:ea typeface="MS PGothic"/>
                  <a:cs typeface="Times New Roman"/>
                </a:rPr>
                <a:t>&gt;90%</a:t>
              </a:r>
            </a:p>
            <a:p>
              <a:pPr algn="ctr">
                <a:spcAft>
                  <a:spcPts val="0"/>
                </a:spcAft>
              </a:pPr>
              <a:endParaRPr lang="es-ES" sz="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MS PGothic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MS PGothic"/>
                  <a:cs typeface="Times New Roman"/>
                </a:rPr>
                <a:t>of recommendations 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MS PGothic"/>
                  <a:cs typeface="Times New Roman"/>
                </a:rPr>
                <a:t>from 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MS PGothic"/>
                  <a:cs typeface="Times New Roman"/>
                </a:rPr>
                <a:t>HB-HTA reports adopted in </a:t>
              </a:r>
              <a:b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MS PGothic"/>
                  <a:cs typeface="Times New Roman"/>
                </a:rPr>
              </a:b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buntu" pitchFamily="34" charset="0"/>
                  <a:ea typeface="MS PGothic"/>
                  <a:cs typeface="Times New Roman"/>
                </a:rPr>
                <a:t>4 studied hospitals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MS PGothic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GB" sz="1400" dirty="0">
                <a:solidFill>
                  <a:srgbClr val="11468B"/>
                </a:solidFill>
                <a:latin typeface="Arial Narrow" pitchFamily="34" charset="0"/>
                <a:ea typeface="Times New Roman"/>
              </a:endParaRPr>
            </a:p>
          </p:txBody>
        </p:sp>
        <p:sp>
          <p:nvSpPr>
            <p:cNvPr id="25" name="24 Cerrar corchete"/>
            <p:cNvSpPr/>
            <p:nvPr/>
          </p:nvSpPr>
          <p:spPr>
            <a:xfrm rot="10800000">
              <a:off x="5315578" y="2957203"/>
              <a:ext cx="338194" cy="100184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25 Cerrar corchete"/>
            <p:cNvSpPr/>
            <p:nvPr/>
          </p:nvSpPr>
          <p:spPr>
            <a:xfrm>
              <a:off x="7118908" y="2945091"/>
              <a:ext cx="338194" cy="100184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28 Imagen" descr="C:\Users\Lach\Desktop\AdHopHTA promotional materials\AdHopHTA Database Illustrationen\hosp_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642" y="5734701"/>
            <a:ext cx="987461" cy="80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C:\Users\Lach\Desktop\AdHopHTA promotional materials\AdHopHTA Database Illustrationen\hosp_0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3621" y="4746286"/>
            <a:ext cx="848557" cy="879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37 Conector angular"/>
          <p:cNvCxnSpPr>
            <a:stCxn id="6" idx="3"/>
            <a:endCxn id="15" idx="2"/>
          </p:cNvCxnSpPr>
          <p:nvPr/>
        </p:nvCxnSpPr>
        <p:spPr>
          <a:xfrm>
            <a:off x="4162849" y="2394800"/>
            <a:ext cx="704382" cy="293565"/>
          </a:xfrm>
          <a:prstGeom prst="bentConnector4">
            <a:avLst>
              <a:gd name="adj1" fmla="val 28426"/>
              <a:gd name="adj2" fmla="val 177870"/>
            </a:avLst>
          </a:prstGeom>
          <a:ln w="6350">
            <a:solidFill>
              <a:srgbClr val="0B4B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9" idx="3"/>
          </p:cNvCxnSpPr>
          <p:nvPr/>
        </p:nvCxnSpPr>
        <p:spPr>
          <a:xfrm>
            <a:off x="4159701" y="3709351"/>
            <a:ext cx="1049559" cy="657284"/>
          </a:xfrm>
          <a:prstGeom prst="bentConnector3">
            <a:avLst>
              <a:gd name="adj1" fmla="val 50000"/>
            </a:avLst>
          </a:prstGeom>
          <a:ln w="6350">
            <a:solidFill>
              <a:srgbClr val="0B4B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480334" y="3204297"/>
            <a:ext cx="3679367" cy="10101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83773"/>
            </a:solidFill>
            <a:miter lim="800000"/>
            <a:headEnd/>
            <a:tailEnd/>
          </a:ln>
          <a:extLst/>
        </p:spPr>
        <p:txBody>
          <a:bodyPr wrap="square" lIns="107287" tIns="53643" rIns="107287" bIns="53643"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HB-HTA </a:t>
            </a:r>
            <a:r>
              <a:rPr lang="en-GB" sz="1800" b="1" dirty="0" smtClean="0">
                <a:solidFill>
                  <a:srgbClr val="D0549B"/>
                </a:solidFill>
                <a:latin typeface="Ubuntu" pitchFamily="34" charset="0"/>
              </a:rPr>
              <a:t>provides</a:t>
            </a:r>
            <a:r>
              <a:rPr lang="en-GB" sz="1800" dirty="0" smtClean="0">
                <a:solidFill>
                  <a:srgbClr val="D0549B"/>
                </a:solidFill>
                <a:latin typeface="Ubuntu" pitchFamily="34" charset="0"/>
              </a:rPr>
              <a:t> </a:t>
            </a:r>
            <a:r>
              <a:rPr lang="en-GB" sz="1800" b="1" dirty="0" smtClean="0">
                <a:solidFill>
                  <a:srgbClr val="D0549B"/>
                </a:solidFill>
                <a:latin typeface="Ubuntu" pitchFamily="34" charset="0"/>
              </a:rPr>
              <a:t>the information needed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 for decision-making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  <a:ea typeface="MS PGothic"/>
              <a:cs typeface="Times New Roman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80334" y="4366635"/>
            <a:ext cx="3679367" cy="7654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83773"/>
            </a:solidFill>
            <a:miter lim="800000"/>
            <a:headEnd/>
            <a:tailEnd/>
          </a:ln>
          <a:extLst/>
        </p:spPr>
        <p:txBody>
          <a:bodyPr wrap="square" lIns="107287" tIns="53643" rIns="107287" bIns="53643">
            <a:noAutofit/>
          </a:bodyPr>
          <a:lstStyle/>
          <a:p>
            <a:pPr>
              <a:spcAft>
                <a:spcPts val="0"/>
              </a:spcAft>
            </a:pP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HB-HTA</a:t>
            </a:r>
            <a:r>
              <a:rPr lang="en-GB" sz="1900" dirty="0" smtClean="0">
                <a:solidFill>
                  <a:srgbClr val="11468B"/>
                </a:solidFill>
                <a:latin typeface="Ubuntu" pitchFamily="34" charset="0"/>
              </a:rPr>
              <a:t> </a:t>
            </a:r>
            <a:r>
              <a:rPr lang="en-GB" sz="1900" b="1" dirty="0" smtClean="0">
                <a:solidFill>
                  <a:srgbClr val="D0549B"/>
                </a:solidFill>
                <a:latin typeface="Ubuntu" pitchFamily="34" charset="0"/>
              </a:rPr>
              <a:t>is used</a:t>
            </a:r>
            <a:r>
              <a:rPr lang="en-GB" sz="1900" dirty="0" smtClean="0">
                <a:solidFill>
                  <a:srgbClr val="073773"/>
                </a:solidFill>
                <a:latin typeface="Ubuntu" pitchFamily="34" charset="0"/>
              </a:rPr>
              <a:t>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by  hospital decision-makers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  <a:ea typeface="MS PGothic"/>
              <a:cs typeface="Times New Roman"/>
            </a:endParaRPr>
          </a:p>
        </p:txBody>
      </p:sp>
      <p:cxnSp>
        <p:nvCxnSpPr>
          <p:cNvPr id="51" name="50 Conector angular"/>
          <p:cNvCxnSpPr/>
          <p:nvPr/>
        </p:nvCxnSpPr>
        <p:spPr>
          <a:xfrm>
            <a:off x="4159701" y="4803429"/>
            <a:ext cx="1067668" cy="931272"/>
          </a:xfrm>
          <a:prstGeom prst="bentConnector3">
            <a:avLst>
              <a:gd name="adj1" fmla="val 50000"/>
            </a:avLst>
          </a:prstGeom>
          <a:ln w="6350">
            <a:solidFill>
              <a:srgbClr val="0B4B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26 Imagen" descr="C:\Users\Lach\Desktop\AdHopHTA promotional materials\AdHopHTA Database Illustrationen\hosp_basi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902" y="4740466"/>
            <a:ext cx="942550" cy="95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 descr="C:\Users\Lach\Desktop\AdHopHTA promotional materials\AdHopHTA Database Illustrationen\hosp_0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105" y="4789469"/>
            <a:ext cx="990422" cy="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12 CuadroTexto"/>
          <p:cNvSpPr txBox="1">
            <a:spLocks noChangeArrowheads="1"/>
          </p:cNvSpPr>
          <p:nvPr/>
        </p:nvSpPr>
        <p:spPr bwMode="auto">
          <a:xfrm>
            <a:off x="5074912" y="1812860"/>
            <a:ext cx="41647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41550" indent="-2241550" fontAlgn="base">
              <a:spcBef>
                <a:spcPts val="0"/>
              </a:spcBef>
              <a:spcAft>
                <a:spcPts val="0"/>
              </a:spcAft>
            </a:pPr>
            <a:r>
              <a:rPr lang="en-GB" sz="1900" b="1" kern="1200" dirty="0">
                <a:solidFill>
                  <a:srgbClr val="073773"/>
                </a:solidFill>
                <a:effectLst/>
                <a:latin typeface="Ubuntu" pitchFamily="34" charset="0"/>
                <a:ea typeface="MS PGothic"/>
                <a:cs typeface="Times New Roman"/>
              </a:rPr>
              <a:t>US$ 370K </a:t>
            </a:r>
            <a:r>
              <a:rPr lang="en-GB" sz="1800" b="1" kern="1200" dirty="0" smtClean="0">
                <a:solidFill>
                  <a:srgbClr val="073773"/>
                </a:solidFill>
                <a:effectLst/>
                <a:latin typeface="Ubuntu" pitchFamily="34" charset="0"/>
                <a:ea typeface="MS PGothic"/>
                <a:cs typeface="Times New Roman"/>
              </a:rPr>
              <a:t>improved efficiency</a:t>
            </a:r>
            <a:endParaRPr lang="en-GB" sz="1900" b="1" kern="1200" dirty="0" smtClean="0">
              <a:solidFill>
                <a:srgbClr val="073773"/>
              </a:solidFill>
              <a:effectLst/>
              <a:latin typeface="Ubuntu" pitchFamily="34" charset="0"/>
              <a:ea typeface="MS PGothic"/>
              <a:cs typeface="Times New Roman"/>
            </a:endParaRPr>
          </a:p>
          <a:p>
            <a:pPr marL="2241550" indent="-224155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073773"/>
                </a:solidFill>
                <a:latin typeface="Ubuntu" pitchFamily="34" charset="0"/>
                <a:ea typeface="MS PGothic"/>
                <a:cs typeface="Times New Roman"/>
              </a:rPr>
              <a:t>	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Times New Roman"/>
              </a:rPr>
              <a:t>from decrease in unnecessary lab tests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900" b="1" dirty="0">
                <a:solidFill>
                  <a:srgbClr val="073773"/>
                </a:solidFill>
                <a:effectLst/>
                <a:latin typeface="Ubuntu" pitchFamily="34" charset="0"/>
                <a:ea typeface="Times New Roman"/>
              </a:rPr>
              <a:t>US$ 3M </a:t>
            </a:r>
            <a:r>
              <a:rPr lang="en-GB" sz="1800" b="1" dirty="0" smtClean="0">
                <a:solidFill>
                  <a:srgbClr val="073773"/>
                </a:solidFill>
                <a:latin typeface="Ubuntu" pitchFamily="34" charset="0"/>
                <a:ea typeface="MS PGothic"/>
                <a:cs typeface="Times New Roman"/>
              </a:rPr>
              <a:t>improved efficiency  </a:t>
            </a:r>
            <a:r>
              <a:rPr lang="en-GB" sz="1800" b="1" dirty="0" smtClean="0">
                <a:solidFill>
                  <a:srgbClr val="073773"/>
                </a:solidFill>
                <a:latin typeface="Ubuntu" pitchFamily="34" charset="0"/>
                <a:ea typeface="MS PGothic"/>
                <a:cs typeface="Times New Roman"/>
              </a:rPr>
              <a:t>           </a:t>
            </a:r>
            <a:r>
              <a:rPr lang="en-GB" sz="1900" b="1" dirty="0" smtClean="0">
                <a:solidFill>
                  <a:srgbClr val="073773"/>
                </a:solidFill>
                <a:latin typeface="Ubuntu" pitchFamily="34" charset="0"/>
                <a:ea typeface="MS PGothic"/>
                <a:cs typeface="Times New Roman"/>
              </a:rPr>
              <a:t>			  	  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pitchFamily="34" charset="0"/>
                <a:ea typeface="Times New Roman"/>
              </a:rPr>
              <a:t>from 16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Times New Roman"/>
              </a:rPr>
              <a:t>HB-HTA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Times New Roman"/>
              </a:rPr>
              <a:t>reports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0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0 Título"/>
          <p:cNvSpPr>
            <a:spLocks noGrp="1"/>
          </p:cNvSpPr>
          <p:nvPr>
            <p:ph type="title" idx="4294967295"/>
          </p:nvPr>
        </p:nvSpPr>
        <p:spPr bwMode="auto">
          <a:xfrm>
            <a:off x="204416" y="147200"/>
            <a:ext cx="584925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D0549B"/>
                </a:solidFill>
                <a:latin typeface="Ubuntu Condensed" pitchFamily="34" charset="0"/>
              </a:rPr>
              <a:t>3+1</a:t>
            </a:r>
            <a:r>
              <a:rPr lang="en-US" sz="3200" dirty="0" smtClean="0">
                <a:latin typeface="Ubuntu Condensed" pitchFamily="34" charset="0"/>
              </a:rPr>
              <a:t> reasons for adopting HB-HTA</a:t>
            </a:r>
            <a:endParaRPr lang="en-US" sz="2000" dirty="0" smtClean="0">
              <a:latin typeface="Ubuntu Condensed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600825" y="2752726"/>
            <a:ext cx="2190750" cy="1924049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D66CA9"/>
                </a:solidFill>
              </a:rPr>
              <a:t>+1</a:t>
            </a:r>
          </a:p>
          <a:p>
            <a:pPr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HB-HTA answers</a:t>
            </a:r>
          </a:p>
          <a:p>
            <a:pPr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informational</a:t>
            </a:r>
          </a:p>
          <a:p>
            <a:pPr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of hospital</a:t>
            </a:r>
          </a:p>
          <a:p>
            <a:pPr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decision-makers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>
            <a:lum contrast="-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320" y="1015866"/>
            <a:ext cx="5075022" cy="549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0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Título"/>
          <p:cNvSpPr txBox="1">
            <a:spLocks/>
          </p:cNvSpPr>
          <p:nvPr/>
        </p:nvSpPr>
        <p:spPr bwMode="auto">
          <a:xfrm>
            <a:off x="208804" y="4752754"/>
            <a:ext cx="4267503" cy="116060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sz="1600" dirty="0" smtClean="0">
              <a:solidFill>
                <a:srgbClr val="083773"/>
              </a:solidFill>
              <a:latin typeface="Ubuntu Condensed" panose="020B0604020202020204" charset="0"/>
            </a:endParaRPr>
          </a:p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Condensed" panose="020B0604020202020204" charset="0"/>
              </a:rPr>
              <a:t>Project</a:t>
            </a:r>
          </a:p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Condensed" panose="020B0604020202020204" charset="0"/>
              </a:rPr>
              <a:t>Consortium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Condensed" panose="020B0604020202020204" charset="0"/>
              </a:rPr>
              <a:t>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Ubuntu Condensed" panose="020B0604020202020204" charset="0"/>
            </a:endParaRPr>
          </a:p>
        </p:txBody>
      </p:sp>
      <p:grpSp>
        <p:nvGrpSpPr>
          <p:cNvPr id="11267" name="2 Grupo"/>
          <p:cNvGrpSpPr>
            <a:grpSpLocks/>
          </p:cNvGrpSpPr>
          <p:nvPr/>
        </p:nvGrpSpPr>
        <p:grpSpPr bwMode="auto">
          <a:xfrm>
            <a:off x="3863975" y="1628729"/>
            <a:ext cx="5272088" cy="5156200"/>
            <a:chOff x="3852863" y="2298654"/>
            <a:chExt cx="5272087" cy="5156200"/>
          </a:xfrm>
        </p:grpSpPr>
        <p:pic>
          <p:nvPicPr>
            <p:cNvPr id="11271" name="12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863" y="2298654"/>
              <a:ext cx="5272087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hteck 2"/>
            <p:cNvSpPr>
              <a:spLocks noChangeArrowheads="1"/>
            </p:cNvSpPr>
            <p:nvPr/>
          </p:nvSpPr>
          <p:spPr bwMode="auto">
            <a:xfrm>
              <a:off x="5619222" y="4216246"/>
              <a:ext cx="920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de-AT" sz="1200" b="1" dirty="0">
                  <a:solidFill>
                    <a:srgbClr val="10407B"/>
                  </a:solidFill>
                  <a:cs typeface="Times New Roman" pitchFamily="18" charset="0"/>
                </a:rPr>
                <a:t>NOKC 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3" name="Rechteck 3"/>
            <p:cNvSpPr>
              <a:spLocks noChangeArrowheads="1"/>
            </p:cNvSpPr>
            <p:nvPr/>
          </p:nvSpPr>
          <p:spPr bwMode="auto">
            <a:xfrm>
              <a:off x="8271206" y="6724135"/>
              <a:ext cx="734090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en-GB" sz="1200" b="1" dirty="0" smtClean="0">
                  <a:solidFill>
                    <a:srgbClr val="10407B"/>
                  </a:solidFill>
                  <a:cs typeface="Times New Roman" pitchFamily="18" charset="0"/>
                </a:rPr>
                <a:t>ANHTA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4" name="Rechteck 4"/>
            <p:cNvSpPr>
              <a:spLocks noChangeArrowheads="1"/>
            </p:cNvSpPr>
            <p:nvPr/>
          </p:nvSpPr>
          <p:spPr bwMode="auto">
            <a:xfrm>
              <a:off x="7025902" y="5882465"/>
              <a:ext cx="8270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de-AT" sz="1200" b="1" dirty="0">
                  <a:solidFill>
                    <a:srgbClr val="10407B"/>
                  </a:solidFill>
                  <a:cs typeface="Times New Roman" pitchFamily="18" charset="0"/>
                </a:rPr>
                <a:t>LBI-HTA 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5" name="Rechteck 5"/>
            <p:cNvSpPr>
              <a:spLocks noChangeArrowheads="1"/>
            </p:cNvSpPr>
            <p:nvPr/>
          </p:nvSpPr>
          <p:spPr bwMode="auto">
            <a:xfrm>
              <a:off x="6788092" y="6381750"/>
              <a:ext cx="661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de-AT" sz="1200" b="1" dirty="0">
                  <a:solidFill>
                    <a:srgbClr val="10407B"/>
                  </a:solidFill>
                  <a:cs typeface="Times New Roman" pitchFamily="18" charset="0"/>
                </a:rPr>
                <a:t>UCSC 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6" name="Rechteck 6"/>
            <p:cNvSpPr>
              <a:spLocks noChangeArrowheads="1"/>
            </p:cNvSpPr>
            <p:nvPr/>
          </p:nvSpPr>
          <p:spPr bwMode="auto">
            <a:xfrm>
              <a:off x="7718756" y="4501774"/>
              <a:ext cx="542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de-AT" sz="1200" b="1">
                  <a:solidFill>
                    <a:srgbClr val="10407B"/>
                  </a:solidFill>
                  <a:cs typeface="Times New Roman" pitchFamily="18" charset="0"/>
                </a:rPr>
                <a:t>TUH </a:t>
              </a:r>
              <a:endParaRPr lang="de-AT" sz="1200" b="1">
                <a:latin typeface="Times New Roman" pitchFamily="18" charset="0"/>
              </a:endParaRPr>
            </a:p>
          </p:txBody>
        </p:sp>
        <p:sp>
          <p:nvSpPr>
            <p:cNvPr id="11277" name="Rechteck 7"/>
            <p:cNvSpPr>
              <a:spLocks noChangeArrowheads="1"/>
            </p:cNvSpPr>
            <p:nvPr/>
          </p:nvSpPr>
          <p:spPr bwMode="auto">
            <a:xfrm>
              <a:off x="7718756" y="4139824"/>
              <a:ext cx="5524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de-AT" sz="1200" b="1" dirty="0">
                  <a:solidFill>
                    <a:srgbClr val="10407B"/>
                  </a:solidFill>
                  <a:cs typeface="Times New Roman" pitchFamily="18" charset="0"/>
                </a:rPr>
                <a:t>HUS 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8" name="Rechteck 8"/>
            <p:cNvSpPr>
              <a:spLocks noChangeArrowheads="1"/>
            </p:cNvSpPr>
            <p:nvPr/>
          </p:nvSpPr>
          <p:spPr bwMode="auto">
            <a:xfrm>
              <a:off x="5661754" y="6009944"/>
              <a:ext cx="619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en-GB" sz="1200" b="1" dirty="0">
                  <a:solidFill>
                    <a:srgbClr val="10407B"/>
                  </a:solidFill>
                  <a:cs typeface="Times New Roman" pitchFamily="18" charset="0"/>
                </a:rPr>
                <a:t>CHUV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79" name="Rechteck 9"/>
            <p:cNvSpPr>
              <a:spLocks noChangeArrowheads="1"/>
            </p:cNvSpPr>
            <p:nvPr/>
          </p:nvSpPr>
          <p:spPr bwMode="auto">
            <a:xfrm>
              <a:off x="6519086" y="4935788"/>
              <a:ext cx="5254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en-GB" sz="1200" b="1" dirty="0">
                  <a:solidFill>
                    <a:srgbClr val="10407B"/>
                  </a:solidFill>
                  <a:cs typeface="Times New Roman" pitchFamily="18" charset="0"/>
                </a:rPr>
                <a:t>OUH</a:t>
              </a:r>
              <a:endParaRPr lang="de-AT" sz="1200" b="1" dirty="0">
                <a:latin typeface="Times New Roman" pitchFamily="18" charset="0"/>
              </a:endParaRPr>
            </a:p>
          </p:txBody>
        </p:sp>
        <p:sp>
          <p:nvSpPr>
            <p:cNvPr id="11280" name="Rechteck 10"/>
            <p:cNvSpPr>
              <a:spLocks noChangeArrowheads="1"/>
            </p:cNvSpPr>
            <p:nvPr/>
          </p:nvSpPr>
          <p:spPr bwMode="auto">
            <a:xfrm>
              <a:off x="5597956" y="6883319"/>
              <a:ext cx="534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en-GB" sz="1200" b="1" dirty="0">
                  <a:solidFill>
                    <a:srgbClr val="10407B"/>
                  </a:solidFill>
                  <a:cs typeface="Times New Roman" pitchFamily="18" charset="0"/>
                </a:rPr>
                <a:t>IESE</a:t>
              </a:r>
              <a:endParaRPr lang="de-AT" sz="12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11281" name="Rechteck 11"/>
            <p:cNvSpPr>
              <a:spLocks noChangeArrowheads="1"/>
            </p:cNvSpPr>
            <p:nvPr/>
          </p:nvSpPr>
          <p:spPr bwMode="auto">
            <a:xfrm>
              <a:off x="5701144" y="6583281"/>
              <a:ext cx="65431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/>
            <a:p>
              <a:pPr marL="341313" indent="-341313">
                <a:tabLst>
                  <a:tab pos="455613" algn="l"/>
                </a:tabLst>
              </a:pPr>
              <a:r>
                <a:rPr lang="en-GB" sz="1200" b="1">
                  <a:solidFill>
                    <a:srgbClr val="10407B"/>
                  </a:solidFill>
                  <a:cs typeface="Times New Roman" pitchFamily="18" charset="0"/>
                </a:rPr>
                <a:t>FCRB</a:t>
              </a:r>
              <a:r>
                <a:rPr lang="en-GB" sz="1200" b="1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endParaRPr lang="de-AT" sz="12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KAA3AMBIgACEQEDEQH/xAAaAAEBAQEBAQEAAAAAAAAAAAAACAcFAQYE/8QANhAAAQEFBQcEAgECBwAAAAAAAAECBQYXVQeTo9HhAwQRNnGywTEycoISE0IiURQWQUWBg7H/xAAaAQEAAwEBAQAAAAAAAAAAAAAAAwYHBQQB/8QAJxEAAQIEBQUBAQEAAAAAAAAAAAECAwQUUQUVMlKhETM0gbETIRL/2gAMAwEAAhEDEQA/AOQADjGnAAAAAABDQrJfc8umz8meoaFZL7nl02fkml+4hy8Z8J/r6h1rWeQnn8WO5CaylLWeQnn8WO5CayzSWhTOZjUeoUhZFyC7fv3KTehSFkXILt+/condCCX1Kcy1j1dvVvwZ6aFax6u3q34M9KzMdxTRsG8Jvv6AAQnUAAAAAAAAAAAAAAAAAAAAAAAAAAACGhWS+55dNn5M9Q0KyX3PLps/JNL9xDl4z4T/AF9Q61rPITz+LHchNZSlrPITz+LHchNZZpLQpnMxqPUKQsi5Bdv37lJvQpCyLkF2/fuUTuhBL6lOZax6u3q34M9NCtY9Xb1b8GelZmO4po2DeE339AAITqAAAAAAAAAAAAAAAAAAAAAAAAAAABDQrJfc8umz8meoaFZL7nl02fkml+4hy8Z8J/r6h1rWeQnn8WO5CaylLWeQnn8WO5CayzSWhTOZjUeoUhZFyC7fv3KTehSFkXILt+/condCCX1Kcy1j1dvVvwZ6aFax6u3q34M9KzMdxTRsG8Jvv6AAQnUAAAAAAAAAAAAAAAAAAANClk1VMLUSyaqmFqTfhEscvOZLfwpnoNClk1VMLUSyaqmFqPwiWGcyW/hTPQaFLJqqYWolk1VMLUfhEsM5kt/CmeoaFZKv9Ty6bPyJZtJ/umFqfQwjDCw6u8qu9fv/AH/j/Dhw4ccyWDBe16KqHgxPE5WPLOhsd1Vel7n47WeQnn8WO5CbCk7WeQnn0Y7kJsLDJaFKRMaj1CkLIuQXb9+5Sb0KQsj5Bdv37lE7oQS+pTmWseru6t/+IZ6bHFsMLES7tw3r9H6eP8OPHj/yfPSyaqmFqV6NBe5/VELvhmJysCWbDe7ov9uZ6DQpZNVTC1EsmqphakX4RLHvzmS38KZ6DQpZNVTC1Esmqphaj8IlhnMlv4Uz0GhSyaqmFqJZNVTC1H4RLDOZLfwpnoNClk1VMLUSyaqmFqPwiWGcyW/hTPQaFLJqqYWolk1VMLUfhEsM5kt/Cmeg0KWTVUwtRLJqqYWo/CJYZzJb+FM9BoUsmqphaiWTVUwtR+ESwzmS38KdWZ0I1RLtrITOhGqJdtZE2gs1Ey5nNQ4pKZ0I1RLtrITOhGqJdtZE2gUTLiocUlM6Eaol21kJnQjVEu2sibQKJlxUOKSmbCNUS7ayPJmwjVEu2sibgKJlxUONutDjuHXxCW/bg79/Ta7xtUZ/Bj8FTj/UimIf6HoJ4UJIadEInvV6hDbbOo5h1zQjuO4PDf02W87L8vzY/BV4cWlMSAiwkip0UMerF6lIzNhGqJdtZHszYRqiXbWRNoIKJlyWocUlM6Eaol21kJnQjVEu2sibQKJlxUOKSmdCNUS7ayEzoRqiXbWRNoFEy4qHFJTOhGqJdtZCZ0I1RLtrIm0CiZcVDikpnQjVEu2shM6Eaol21kTaBRMuKhxSUzoRqiXbWQmdCNUS7ayJtAomXFQ4pKZ0I1RLtrITOhGqJdtZE2gUTLiocUlM6Eaol21kJnQjVGbtrIm0CiZcVDgCkZYwjSkvGsxLGEaUl41mK1lhTuuTcCkZYwjSkvGsxLGEaUl41mK1lhTuuTcCkZYwjSkvGsxLGEaUl41mK1lhTuuTcCkZYwjSkvGsxLKEaUl41mK1lhTuuTcDbrQoFh1zwjv2/O7cE2O87JGVYb/NpeHFpE/uYiTwoqRU6oRPYrF/p4eg2yzqBYdfEIbjv7w3BNrvG0Rr821bVOPBpU/uIsVISf6U+sYr16IYmCkZZQjSkvGsxLGEaUl41mQVrLElO65NwKRljCNKS8azEsYRpSXjWYrWWFO65NwKRljCNKS8azEsYRpSXjWYrWWFO4m4FIyxhGlJeNZiWMI0pLxrMVrLCncTcCkZYwjSkvGsxLGEaUl41mK1lhTuJuBSMsYRpSXjWYljCNKS8azFaywp3XJuBSMsYRpSXjWYljCNKS8azFaywp3XJuBSMsYRpSXjWZ7LGEaUl41mK1lhTuucmZq0vF0EzVpeLoZ8CtVES5o2SyWzlTQZmrS8XQTNWl4uhnwFREuMlktnKmgzNWl4ugmatLxdDPgKiJcZLJbOVNBmY1TOH/bofQwhE6xEu88d2/T+lGf5cePHjkY6nqaFZJ7nl02fkkgxnueiKeDE8MlYEs6IxvRU6fTrWs8hPP4sdyE1lJ2s8hPPox3ITYWGS0KUiY1HqFIWR8gu379yk3oUhZFyC7fv3KfJ3Qgl9Sn7otib/L3+G4bt+793H+fDhwPnZmtUzF0PbWfV2/fwZ6V+NGe1/RFLvhmGSseWbEiN6qvU0GZq0vF0EzVpeLoZ8COoiXPfksls5U0GZq0vF0EzVpeLoZ8BURLjJZLZypoMzVpeLoJmrS8XQz4CoiXGSyWzlTQZmrS8XQTNWl4uhnwFREuMlktnKmgzNWl4ugmatLxdDPgKiJcZLJbOVNBmatLxdBM1aXi6GfAVES4yWS2cqaDM1aXi6CZq0vF0M+AqIlxksls5UAAgOoAAAAAAENCsl9zy6bPyZ6hoVkvueXTZ+SaX7iHLxnwn+vqHWtZ5CefxY7kJrKUtZ5CefxY7kJrLNJaFM5mNR6hSFkXILt+/cpN6FIWRcgu379yid0IJfUpzLWPV29W/BnpoVrHq7erfgz0rMx3FNGwbwm+/oABCdQAAAAAAAAAAAAAAAAAAAAAAAAAAAIaFZL7nl02fkz1DQrJfc8umz8k0v3EOXjPhP9fUOtazyE8/ix3ITWUpazyE8/ix3ITWWaS0KZzMaj1CkLIuQXb9+5Sb0KQsi5Bdv37lE7oQS+pTmWsert6t+DPTQrWPV29W/BnpWZjuKaNg3hN9/QACE6gAAAAAAAAAAAAAAAAAAAAAAAAAAAQ0KyX3PLps/JnqGhWS+55dNn5JpfuIcvGfCf6+oda1nkJ5/FjuQmspS1nkJ5/FjuQmss0loUzmY1HqFIWRcgu379yk3oUhZFyC7fv3KJ3Qgl9SnMtY9Xb1b8GemhWsert6t+DPSszHcU0bBvCb7+gAEJ1AAAAAAAAAAAAAAAAAAD//2Q=="/>
          <p:cNvSpPr>
            <a:spLocks noChangeAspect="1" noChangeArrowheads="1"/>
          </p:cNvSpPr>
          <p:nvPr/>
        </p:nvSpPr>
        <p:spPr bwMode="auto">
          <a:xfrm>
            <a:off x="319088" y="-579438"/>
            <a:ext cx="20955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endParaRPr lang="es-ES"/>
          </a:p>
        </p:txBody>
      </p:sp>
      <p:sp>
        <p:nvSpPr>
          <p:cNvPr id="11269" name="AutoShape 6" descr="data:image/jpeg;base64,/9j/4AAQSkZJRgABAQAAAQABAAD/2wCEAAkGBwgHBgkIBwgKCgkLDRYPDQwMDRsUFRAWIB0iIiAdHx8kKDQsJCYxJx8fLT0tMTU3Ojo6Iys/RD84QzQ5OjcBCgoKDQwNGg8PGjclHyU3Nzc3Nzc3Nzc3Nzc3Nzc3Nzc3Nzc3Nzc3Nzc3Nzc3Nzc3Nzc3Nzc3Nzc3Nzc3Nzc3N//AABEIAKAA3AMBIgACEQEDEQH/xAAaAAEBAQEBAQEAAAAAAAAAAAAACAcFAQYE/8QANhAAAQEFBQcEAgECBwAAAAAAAAECBQYXVQeTo9HhAwQRNnGywTEycoISE0IiURQWQUWBg7H/xAAaAQEAAwEBAQAAAAAAAAAAAAAAAwYHBQQB/8QAJxEAAQIEBQUBAQEAAAAAAAAAAAECAwQUUQUVMlKhETM0gbETIRL/2gAMAwEAAhEDEQA/AOQADjGnAAAAAABDQrJfc8umz8meoaFZL7nl02fkml+4hy8Z8J/r6h1rWeQnn8WO5CaylLWeQnn8WO5CayzSWhTOZjUeoUhZFyC7fv3KTehSFkXILt+/condCCX1Kcy1j1dvVvwZ6aFax6u3q34M9KzMdxTRsG8Jvv6AAQnUAAAAAAAAAAAAAAAAAAAAAAAAAAACGhWS+55dNn5M9Q0KyX3PLps/JNL9xDl4z4T/AF9Q61rPITz+LHchNZSlrPITz+LHchNZZpLQpnMxqPUKQsi5Bdv37lJvQpCyLkF2/fuUTuhBL6lOZax6u3q34M9NCtY9Xb1b8GelZmO4po2DeE339AAITqAAAAAAAAAAAAAAAAAAAAAAAAAAABDQrJfc8umz8meoaFZL7nl02fkml+4hy8Z8J/r6h1rWeQnn8WO5CaylLWeQnn8WO5CayzSWhTOZjUeoUhZFyC7fv3KTehSFkXILt+/condCCX1Kcy1j1dvVvwZ6aFax6u3q34M9KzMdxTRsG8Jvv6AAQnUAAAAAAAAAAAAAAAAAAANClk1VMLUSyaqmFqTfhEscvOZLfwpnoNClk1VMLUSyaqmFqPwiWGcyW/hTPQaFLJqqYWolk1VMLUfhEsM5kt/CmeoaFZKv9Ty6bPyJZtJ/umFqfQwjDCw6u8qu9fv/AH/j/Dhw4ccyWDBe16KqHgxPE5WPLOhsd1Vel7n47WeQnn8WO5CbCk7WeQnn0Y7kJsLDJaFKRMaj1CkLIuQXb9+5Sb0KQsj5Bdv37lE7oQS+pTmWseru6t/+IZ6bHFsMLES7tw3r9H6eP8OPHj/yfPSyaqmFqV6NBe5/VELvhmJysCWbDe7ov9uZ6DQpZNVTC1EsmqphakX4RLHvzmS38KZ6DQpZNVTC1Esmqphaj8IlhnMlv4Uz0GhSyaqmFqJZNVTC1H4RLDOZLfwpnoNClk1VMLUSyaqmFqPwiWGcyW/hTPQaFLJqqYWolk1VMLUfhEsM5kt/Cmeg0KWTVUwtRLJqqYWo/CJYZzJb+FM9BoUsmqphaiWTVUwtR+ESwzmS38KdWZ0I1RLtrITOhGqJdtZE2gs1Ey5nNQ4pKZ0I1RLtrITOhGqJdtZE2gUTLiocUlM6Eaol21kJnQjVEu2sibQKJlxUOKSmbCNUS7ayPJmwjVEu2sibgKJlxUONutDjuHXxCW/bg79/Ta7xtUZ/Bj8FTj/UimIf6HoJ4UJIadEInvV6hDbbOo5h1zQjuO4PDf02W87L8vzY/BV4cWlMSAiwkip0UMerF6lIzNhGqJdtZHszYRqiXbWRNoIKJlyWocUlM6Eaol21kJnQjVEu2sibQKJlxUOKSmdCNUS7ayEzoRqiXbWRNoFEy4qHFJTOhGqJdtZCZ0I1RLtrIm0CiZcVDikpnQjVEu2shM6Eaol21kTaBRMuKhxSUzoRqiXbWQmdCNUS7ayJtAomXFQ4pKZ0I1RLtrITOhGqJdtZE2gUTLiocUlM6Eaol21kJnQjVGbtrIm0CiZcVDgCkZYwjSkvGsxLGEaUl41mK1lhTuuTcCkZYwjSkvGsxLGEaUl41mK1lhTuuTcCkZYwjSkvGsxLGEaUl41mK1lhTuuTcCkZYwjSkvGsxLKEaUl41mK1lhTuuTcDbrQoFh1zwjv2/O7cE2O87JGVYb/NpeHFpE/uYiTwoqRU6oRPYrF/p4eg2yzqBYdfEIbjv7w3BNrvG0Rr821bVOPBpU/uIsVISf6U+sYr16IYmCkZZQjSkvGsxLGEaUl41mQVrLElO65NwKRljCNKS8azEsYRpSXjWYrWWFO65NwKRljCNKS8azEsYRpSXjWYrWWFO4m4FIyxhGlJeNZiWMI0pLxrMVrLCncTcCkZYwjSkvGsxLGEaUl41mK1lhTuJuBSMsYRpSXjWYljCNKS8azFaywp3XJuBSMsYRpSXjWYljCNKS8azFaywp3XJuBSMsYRpSXjWZ7LGEaUl41mK1lhTuucmZq0vF0EzVpeLoZ8CtVES5o2SyWzlTQZmrS8XQTNWl4uhnwFREuMlktnKmgzNWl4ugmatLxdDPgKiJcZLJbOVNBmY1TOH/bofQwhE6xEu88d2/T+lGf5cePHjkY6nqaFZJ7nl02fkkgxnueiKeDE8MlYEs6IxvRU6fTrWs8hPP4sdyE1lJ2s8hPPox3ITYWGS0KUiY1HqFIWR8gu379yk3oUhZFyC7fv3KfJ3Qgl9Sn7otib/L3+G4bt+793H+fDhwPnZmtUzF0PbWfV2/fwZ6V+NGe1/RFLvhmGSseWbEiN6qvU0GZq0vF0EzVpeLoZ8COoiXPfksls5U0GZq0vF0EzVpeLoZ8BURLjJZLZypoMzVpeLoJmrS8XQz4CoiXGSyWzlTQZmrS8XQTNWl4uhnwFREuMlktnKmgzNWl4ugmatLxdDPgKiJcZLJbOVNBmatLxdBM1aXi6GfAVES4yWS2cqaDM1aXi6CZq0vF0M+AqIlxksls5UAAgOoAAAAAAENCsl9zy6bPyZ6hoVkvueXTZ+SaX7iHLxnwn+vqHWtZ5CefxY7kJrKUtZ5CefxY7kJrLNJaFM5mNR6hSFkXILt+/cpN6FIWRcgu379yid0IJfUpzLWPV29W/BnpoVrHq7erfgz0rMx3FNGwbwm+/oABCdQAAAAAAAAAAAAAAAAAAAAAAAAAAAIaFZL7nl02fkz1DQrJfc8umz8k0v3EOXjPhP9fUOtazyE8/ix3ITWUpazyE8/ix3ITWWaS0KZzMaj1CkLIuQXb9+5Sb0KQsi5Bdv37lE7oQS+pTmWsert6t+DPTQrWPV29W/BnpWZjuKaNg3hN9/QACE6gAAAAAAAAAAAAAAAAAAAAAAAAAAAQ0KyX3PLps/JnqGhWS+55dNn5JpfuIcvGfCf6+oda1nkJ5/FjuQmspS1nkJ5/FjuQmss0loUzmY1HqFIWRcgu379yk3oUhZFyC7fv3KJ3Qgl9SnMtY9Xb1b8GemhWsert6t+DPSszHcU0bBvCb7+gAEJ1AAAAAAAAAAAAAAAAAAD//2Q=="/>
          <p:cNvSpPr>
            <a:spLocks noChangeAspect="1" noChangeArrowheads="1"/>
          </p:cNvSpPr>
          <p:nvPr/>
        </p:nvSpPr>
        <p:spPr bwMode="auto">
          <a:xfrm>
            <a:off x="471488" y="-427038"/>
            <a:ext cx="20955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endParaRPr lang="es-ES"/>
          </a:p>
        </p:txBody>
      </p:sp>
      <p:sp>
        <p:nvSpPr>
          <p:cNvPr id="11270" name="2 Título"/>
          <p:cNvSpPr txBox="1">
            <a:spLocks/>
          </p:cNvSpPr>
          <p:nvPr/>
        </p:nvSpPr>
        <p:spPr bwMode="auto">
          <a:xfrm>
            <a:off x="155575" y="147638"/>
            <a:ext cx="64246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s-ES" sz="3200" dirty="0" smtClean="0">
                <a:solidFill>
                  <a:srgbClr val="083773"/>
                </a:solidFill>
                <a:latin typeface="Ubuntu Condensed" panose="020B0604020202020204" charset="0"/>
              </a:rPr>
              <a:t>The AdHop</a:t>
            </a:r>
            <a:r>
              <a:rPr lang="es-ES" sz="3200" dirty="0" smtClean="0">
                <a:solidFill>
                  <a:srgbClr val="D0549B"/>
                </a:solidFill>
                <a:latin typeface="Ubuntu Condensed" panose="020B0604020202020204" charset="0"/>
              </a:rPr>
              <a:t>HTA </a:t>
            </a:r>
            <a:r>
              <a:rPr lang="es-ES" sz="3200" dirty="0" smtClean="0">
                <a:solidFill>
                  <a:srgbClr val="083773"/>
                </a:solidFill>
                <a:latin typeface="Ubuntu Condensed" panose="020B0604020202020204" charset="0"/>
              </a:rPr>
              <a:t>project</a:t>
            </a:r>
            <a:endParaRPr lang="en-US" sz="3200" dirty="0">
              <a:solidFill>
                <a:srgbClr val="083773"/>
              </a:solidFill>
              <a:latin typeface="Ubuntu Condensed" panose="020B0604020202020204" charset="0"/>
            </a:endParaRPr>
          </a:p>
        </p:txBody>
      </p:sp>
      <p:sp>
        <p:nvSpPr>
          <p:cNvPr id="128" name="127 Marcador de texto"/>
          <p:cNvSpPr>
            <a:spLocks noGrp="1"/>
          </p:cNvSpPr>
          <p:nvPr>
            <p:ph type="body" idx="1"/>
          </p:nvPr>
        </p:nvSpPr>
        <p:spPr>
          <a:xfrm>
            <a:off x="208804" y="1312332"/>
            <a:ext cx="5172075" cy="5177287"/>
          </a:xfrm>
        </p:spPr>
        <p:txBody>
          <a:bodyPr/>
          <a:lstStyle/>
          <a:p>
            <a:pPr marL="0" indent="0" defTabSz="534891">
              <a:buFont typeface="Arial" pitchFamily="34" charset="0"/>
              <a:buNone/>
              <a:defRPr/>
            </a:pPr>
            <a:endParaRPr lang="de-AT" sz="1000" dirty="0" smtClean="0">
              <a:solidFill>
                <a:schemeClr val="tx1"/>
              </a:solidFill>
              <a:latin typeface="Ubuntu" panose="020B0604020202020204" charset="0"/>
              <a:ea typeface="ＭＳ Ｐゴシック" pitchFamily="-105" charset="-128"/>
            </a:endParaRPr>
          </a:p>
          <a:p>
            <a:pPr marL="0" indent="0" defTabSz="534891">
              <a:buFont typeface="Arial" pitchFamily="34" charset="0"/>
              <a:buNone/>
              <a:defRPr/>
            </a:pPr>
            <a:r>
              <a:rPr lang="de-A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The aim of the project is to:</a:t>
            </a:r>
          </a:p>
          <a:p>
            <a:pPr marL="0" indent="0" defTabSz="534891">
              <a:buFont typeface="Arial" pitchFamily="34" charset="0"/>
              <a:buNone/>
              <a:defRPr/>
            </a:pPr>
            <a:endParaRPr lang="de-A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  <a:ea typeface="ＭＳ Ｐゴシック" pitchFamily="-105" charset="-128"/>
            </a:endParaRP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pragmatic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information, knowledge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adoption of hospital-based HTA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initiatives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building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ecosystem for </a:t>
            </a:r>
            <a:r>
              <a:rPr lang="en-US" sz="2000" dirty="0">
                <a:solidFill>
                  <a:srgbClr val="D0549B"/>
                </a:solidFill>
              </a:rPr>
              <a:t>HTA </a:t>
            </a:r>
            <a:r>
              <a:rPr lang="en-US" sz="2000" dirty="0" smtClean="0">
                <a:solidFill>
                  <a:srgbClr val="D0549B"/>
                </a:solidFill>
              </a:rPr>
              <a:t>“in” </a:t>
            </a:r>
            <a:r>
              <a:rPr lang="en-US" sz="2000" dirty="0">
                <a:solidFill>
                  <a:srgbClr val="D0549B"/>
                </a:solidFill>
              </a:rPr>
              <a:t>and </a:t>
            </a:r>
            <a:r>
              <a:rPr lang="en-US" sz="2000" dirty="0" smtClean="0">
                <a:solidFill>
                  <a:srgbClr val="D0549B"/>
                </a:solidFill>
              </a:rPr>
              <a:t>“for” hospitals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s-ES" sz="1000" dirty="0"/>
          </a:p>
          <a:p>
            <a:pPr marL="1265818" lvl="3" defTabSz="534891"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7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   University Hospitals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  <a:ea typeface="ＭＳ Ｐゴシック" pitchFamily="-105" charset="-128"/>
            </a:endParaRPr>
          </a:p>
          <a:p>
            <a:pPr marL="1265818" lvl="3" defTabSz="53489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2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HTA Agencies</a:t>
            </a:r>
          </a:p>
          <a:p>
            <a:pPr marL="1265818" lvl="3" defTabSz="53489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 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Business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  <a:ea typeface="ＭＳ Ｐゴシック" pitchFamily="-105" charset="-128"/>
              </a:rPr>
              <a:t>school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  <a:ea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10 Título"/>
          <p:cNvSpPr txBox="1">
            <a:spLocks/>
          </p:cNvSpPr>
          <p:nvPr/>
        </p:nvSpPr>
        <p:spPr bwMode="auto">
          <a:xfrm>
            <a:off x="155575" y="153988"/>
            <a:ext cx="653309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3200" dirty="0" smtClean="0">
                <a:solidFill>
                  <a:srgbClr val="083773"/>
                </a:solidFill>
                <a:latin typeface="Ubuntu Condensed" pitchFamily="34" charset="0"/>
              </a:rPr>
              <a:t>AdHop</a:t>
            </a:r>
            <a:r>
              <a:rPr lang="en-US" sz="3200" b="1" dirty="0" smtClean="0">
                <a:solidFill>
                  <a:srgbClr val="D0549B"/>
                </a:solidFill>
                <a:latin typeface="Ubuntu Condensed" pitchFamily="34" charset="0"/>
              </a:rPr>
              <a:t>HTA</a:t>
            </a:r>
            <a:r>
              <a:rPr lang="en-US" sz="3200" dirty="0" smtClean="0">
                <a:solidFill>
                  <a:srgbClr val="083773"/>
                </a:solidFill>
                <a:latin typeface="Ubuntu Condensed" pitchFamily="34" charset="0"/>
              </a:rPr>
              <a:t> project </a:t>
            </a:r>
            <a:r>
              <a:rPr lang="en-US" sz="3200" dirty="0">
                <a:solidFill>
                  <a:srgbClr val="083773"/>
                </a:solidFill>
                <a:latin typeface="Ubuntu Condensed" pitchFamily="34" charset="0"/>
              </a:rPr>
              <a:t>activities and </a:t>
            </a:r>
            <a:r>
              <a:rPr lang="en-US" sz="3200" b="1" dirty="0">
                <a:solidFill>
                  <a:srgbClr val="D0549B"/>
                </a:solidFill>
                <a:latin typeface="Ubuntu Condensed" pitchFamily="34" charset="0"/>
              </a:rPr>
              <a:t>outputs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64579" y="1018535"/>
            <a:ext cx="309411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rgbClr val="D0549B"/>
                </a:solidFill>
                <a:latin typeface="Ubuntu" panose="020B0604020202020204" charset="0"/>
              </a:rPr>
              <a:t>6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 </a:t>
            </a: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literature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reviews</a:t>
            </a:r>
            <a:endParaRPr lang="es-ES" sz="1400" b="1" dirty="0">
              <a:solidFill>
                <a:srgbClr val="083773"/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rgbClr val="D0549B"/>
                </a:solidFill>
                <a:latin typeface="Ubuntu" panose="020B0604020202020204" charset="0"/>
              </a:rPr>
              <a:t>107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 face-2-face interviews</a:t>
            </a:r>
            <a:endParaRPr lang="es-ES" sz="1400" b="1" dirty="0">
              <a:solidFill>
                <a:srgbClr val="083773"/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rgbClr val="D0549B"/>
                </a:solidFill>
                <a:latin typeface="Ubuntu" panose="020B0604020202020204" charset="0"/>
              </a:rPr>
              <a:t>40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 </a:t>
            </a: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case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studies </a:t>
            </a:r>
            <a:endParaRPr lang="es-ES" sz="1400" b="1" dirty="0">
              <a:solidFill>
                <a:srgbClr val="083773"/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Large-scale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survey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= 163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              respondents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Focus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group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= 8 participants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Delphi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process</a:t>
            </a:r>
            <a:r>
              <a:rPr lang="en-GB" sz="1400" dirty="0">
                <a:solidFill>
                  <a:srgbClr val="083773"/>
                </a:solidFill>
                <a:latin typeface="Ubuntu" panose="020B0604020202020204" charset="0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= 36 participants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1400" b="1" dirty="0" smtClean="0">
                <a:solidFill>
                  <a:srgbClr val="083773"/>
                </a:solidFill>
                <a:latin typeface="Ubuntu" panose="020B0604020202020204" charset="0"/>
              </a:rPr>
              <a:t>Validation </a:t>
            </a:r>
            <a:r>
              <a:rPr lang="en-GB" sz="1400" b="1" dirty="0">
                <a:solidFill>
                  <a:srgbClr val="083773"/>
                </a:solidFill>
                <a:latin typeface="Ubuntu" panose="020B0604020202020204" charset="0"/>
              </a:rPr>
              <a:t>workshop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= 11 panellists 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585104" y="5606338"/>
            <a:ext cx="26120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from 20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countries provided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their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input (345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external to the consortium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604020202020204" charset="0"/>
              </a:rPr>
              <a:t>)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60402020202020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95719" y="5021563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D0549B"/>
                </a:solidFill>
                <a:latin typeface="Ubuntu" panose="020B0604020202020204" charset="0"/>
              </a:rPr>
              <a:t>385</a:t>
            </a:r>
            <a:r>
              <a:rPr lang="en-GB" sz="3200" b="1" dirty="0" smtClean="0">
                <a:solidFill>
                  <a:srgbClr val="083773"/>
                </a:solidFill>
                <a:latin typeface="Ubuntu" panose="020B0604020202020204" charset="0"/>
              </a:rPr>
              <a:t> </a:t>
            </a:r>
            <a:r>
              <a:rPr lang="en-GB" sz="3200" b="1" dirty="0" smtClean="0">
                <a:solidFill>
                  <a:srgbClr val="073773"/>
                </a:solidFill>
                <a:latin typeface="Ubuntu" panose="020B0604020202020204" charset="0"/>
              </a:rPr>
              <a:t>people</a:t>
            </a:r>
            <a:endParaRPr lang="en-GB" sz="3200" b="1" dirty="0">
              <a:solidFill>
                <a:srgbClr val="073773"/>
              </a:solidFill>
              <a:latin typeface="Ubuntu" panose="020B06040202020202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302" y="760925"/>
            <a:ext cx="5688424" cy="59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19629" y="1464215"/>
            <a:ext cx="7511990" cy="4171041"/>
          </a:xfrm>
          <a:prstGeom prst="rect">
            <a:avLst/>
          </a:prstGeom>
          <a:noFill/>
          <a:ln>
            <a:solidFill>
              <a:srgbClr val="0837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/>
          <p:cNvSpPr txBox="1">
            <a:spLocks/>
          </p:cNvSpPr>
          <p:nvPr/>
        </p:nvSpPr>
        <p:spPr>
          <a:xfrm>
            <a:off x="191494" y="156741"/>
            <a:ext cx="9321485" cy="576064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83773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The AdHop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D0549B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HTA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2518A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83773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handbook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3773"/>
                </a:solidFill>
                <a:effectLst/>
                <a:uLnTx/>
                <a:uFillTx/>
                <a:latin typeface="Ubuntu Condensed" pitchFamily="34" charset="0"/>
                <a:ea typeface="+mn-ea"/>
              </a:rPr>
              <a:t> </a:t>
            </a:r>
            <a:endParaRPr lang="en-US" sz="3200" b="1" dirty="0">
              <a:solidFill>
                <a:srgbClr val="083773"/>
              </a:solidFill>
              <a:latin typeface="Ubuntu Condensed" pitchFamily="34" charset="0"/>
              <a:ea typeface="+mn-ea"/>
            </a:endParaRPr>
          </a:p>
        </p:txBody>
      </p:sp>
      <p:sp>
        <p:nvSpPr>
          <p:cNvPr id="3" name="61 Marcador de contenido"/>
          <p:cNvSpPr txBox="1">
            <a:spLocks/>
          </p:cNvSpPr>
          <p:nvPr/>
        </p:nvSpPr>
        <p:spPr>
          <a:xfrm>
            <a:off x="1171361" y="1797957"/>
            <a:ext cx="7260257" cy="3612243"/>
          </a:xfrm>
          <a:prstGeom prst="rect">
            <a:avLst/>
          </a:prstGeom>
        </p:spPr>
        <p:txBody>
          <a:bodyPr/>
          <a:lstStyle/>
          <a:p>
            <a:pPr lvl="0" defTabSz="914400" fontAlgn="auto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GB" sz="2000" dirty="0">
                <a:latin typeface="Ubuntu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</a:rPr>
              <a:t>Provide i</a:t>
            </a: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</a:rPr>
              <a:t>nformation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 (from evidence, research under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AdHopHTA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 project ) and knowledge (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+mn-ea"/>
              </a:rPr>
              <a:t>from project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consortium experience)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Ubuntu" pitchFamily="34" charset="0"/>
            </a:endParaRPr>
          </a:p>
          <a:p>
            <a:pPr marR="0" lvl="0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 Support the development of an evidence- and knowledge-based decision-making process for</a:t>
            </a:r>
          </a:p>
          <a:p>
            <a:pPr marL="800100" lvl="1" indent="-342900" defTabSz="914400" fontAlgn="auto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itchFamily="34" charset="0"/>
                <a:ea typeface="+mn-ea"/>
              </a:rPr>
              <a:t>o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rganising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 and performing HTA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6CA9"/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“in”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and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6CA9"/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”for”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hospitals</a:t>
            </a:r>
          </a:p>
          <a:p>
            <a:pPr marL="800100" lvl="1" indent="-342900" defTabSz="914400" fontAlgn="auto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management of health technologies in hospitals 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Ubuntu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 pitchFamily="34" charset="0"/>
                <a:ea typeface="+mn-ea"/>
                <a:cs typeface="+mn-cs"/>
              </a:rPr>
              <a:t> Special emphasis on how to set up and develop an HB-HTA unit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untu" pitchFamily="34" charset="0"/>
              <a:ea typeface="+mn-ea"/>
              <a:cs typeface="+mn-cs"/>
            </a:endParaRPr>
          </a:p>
        </p:txBody>
      </p:sp>
      <p:pic>
        <p:nvPicPr>
          <p:cNvPr id="7" name="Picture 3" descr="F:\FUNDACIO\FCRB_INNOVACIÓ\INNOVACIO_GESTIO_DE_LA\HTA HEALTH TECHNOLOGY ASSESSEMENT\AdHopHTA\3. WP6 Communication\21 Animation Database\AdHopHTA Database Illustrationen\hosp_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125" y="5243204"/>
            <a:ext cx="1470889" cy="14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6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HopHT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776</Words>
  <Application>Microsoft Office PowerPoint</Application>
  <PresentationFormat>A4 (210 x 297 mm)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Ubuntu Condensed</vt:lpstr>
      <vt:lpstr>MS PGothic</vt:lpstr>
      <vt:lpstr>Ubuntu</vt:lpstr>
      <vt:lpstr>Calibri</vt:lpstr>
      <vt:lpstr>Wingdings</vt:lpstr>
      <vt:lpstr>Times New Roman</vt:lpstr>
      <vt:lpstr>Arial Narrow</vt:lpstr>
      <vt:lpstr>Webdings</vt:lpstr>
      <vt:lpstr>AdHopHTA</vt:lpstr>
      <vt:lpstr>Hospital-based HTA and AdHopHTA   Adopting hospital-based Health Technology Assessment in the EU </vt:lpstr>
      <vt:lpstr>What is hospital-based HTA or HB-HTA ?</vt:lpstr>
      <vt:lpstr>Why hospital-based HTA or HB-HTA ?</vt:lpstr>
      <vt:lpstr>Why hospital-based HTA or HB-HTA ?</vt:lpstr>
      <vt:lpstr>3+1 reasons for adopting HB-HTA </vt:lpstr>
      <vt:lpstr>3+1 reasons for adopting HB-HTA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The AdHopHTA consortium</vt:lpstr>
      <vt:lpstr>How to access the AdHopHTA products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Warmuth Marisa</dc:creator>
  <cp:lastModifiedBy>SROKA, SYLWIA (FCRB)</cp:lastModifiedBy>
  <cp:revision>469</cp:revision>
  <cp:lastPrinted>2015-11-16T15:45:51Z</cp:lastPrinted>
  <dcterms:created xsi:type="dcterms:W3CDTF">2013-01-23T11:04:21Z</dcterms:created>
  <dcterms:modified xsi:type="dcterms:W3CDTF">2015-11-18T10:24:27Z</dcterms:modified>
</cp:coreProperties>
</file>